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9" r:id="rId4"/>
    <p:sldId id="263" r:id="rId5"/>
    <p:sldId id="277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6" r:id="rId15"/>
    <p:sldId id="272" r:id="rId16"/>
    <p:sldId id="274" r:id="rId17"/>
    <p:sldId id="273" r:id="rId18"/>
    <p:sldId id="275" r:id="rId19"/>
    <p:sldId id="278" r:id="rId20"/>
    <p:sldId id="279" r:id="rId21"/>
    <p:sldId id="280" r:id="rId22"/>
    <p:sldId id="262" r:id="rId23"/>
  </p:sldIdLst>
  <p:sldSz cx="18288000" cy="10287000"/>
  <p:notesSz cx="6858000" cy="9144000"/>
  <p:embeddedFontLst>
    <p:embeddedFont>
      <p:font typeface="Arial Unicode MS" panose="020B0604020202020204" pitchFamily="34" charset="-128"/>
      <p:regular r:id="rId25"/>
    </p:embeddedFon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Canva Sans Bold Italics" panose="020B060402020202020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09615-3B2B-4AC0-8F31-5080D4737082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E23A8-DF12-499F-9824-9528544B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0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E23A8-DF12-499F-9824-9528544BC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9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sv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sv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sv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akshi99997555/DA-Portfolio-Project-Challenge/blob/main/lung_cancer_Dataset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sv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19992" y="-1680508"/>
            <a:ext cx="13648016" cy="136480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40768" y="-164456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943426" y="-1040757"/>
            <a:ext cx="11553237" cy="1155323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115375" y="-323672"/>
            <a:ext cx="9815419" cy="3827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45"/>
              </a:lnSpc>
              <a:spcBef>
                <a:spcPct val="0"/>
              </a:spcBef>
            </a:pPr>
            <a:r>
              <a:rPr lang="en-US" sz="10961" b="1" dirty="0">
                <a:solidFill>
                  <a:srgbClr val="2D8BBA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33524" y="536724"/>
            <a:ext cx="4597023" cy="1316614"/>
            <a:chOff x="0" y="0"/>
            <a:chExt cx="6129363" cy="17554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11493" cy="1755485"/>
            </a:xfrm>
            <a:custGeom>
              <a:avLst/>
              <a:gdLst/>
              <a:ahLst/>
              <a:cxnLst/>
              <a:rect l="l" t="t" r="r" b="b"/>
              <a:pathLst>
                <a:path w="2011493" h="1755485">
                  <a:moveTo>
                    <a:pt x="0" y="0"/>
                  </a:moveTo>
                  <a:lnTo>
                    <a:pt x="2011493" y="0"/>
                  </a:lnTo>
                  <a:lnTo>
                    <a:pt x="2011493" y="1755485"/>
                  </a:lnTo>
                  <a:lnTo>
                    <a:pt x="0" y="1755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635037" y="-95250"/>
              <a:ext cx="449432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  <a:endPara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30394" y="899926"/>
              <a:ext cx="3529012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19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640097" y="3966996"/>
            <a:ext cx="91041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Portfoliio</a:t>
            </a: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Project Challenge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69762" y="5494120"/>
            <a:ext cx="9776121" cy="2722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002060"/>
                </a:solidFill>
              </a:rPr>
              <a:t>Lung Cancer Insights: A Data-Driven Approach to Risk Factors &amp; Treatment and Survival Analysis</a:t>
            </a:r>
            <a:endParaRPr lang="en-US" sz="4800" b="1" i="1" dirty="0">
              <a:solidFill>
                <a:srgbClr val="00206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E41204-67B3-F9B3-27E8-F29ADC9F5B27}"/>
              </a:ext>
            </a:extLst>
          </p:cNvPr>
          <p:cNvSpPr txBox="1"/>
          <p:nvPr/>
        </p:nvSpPr>
        <p:spPr>
          <a:xfrm>
            <a:off x="15216345" y="8968631"/>
            <a:ext cx="3457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By </a:t>
            </a:r>
          </a:p>
          <a:p>
            <a:r>
              <a:rPr lang="en-US" sz="3200" b="1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Devi Konni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148CF-177C-EA00-9BF8-F1F9D2600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DC518126-E183-AC0D-7ADD-45C8D3D9B7BF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FE2A469-1FA5-E3D3-3158-A59F38553F60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CE07B65-0DE2-5B74-1BD7-E102D57654C7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FEC0384-B1A5-AFA6-B211-B1F04E79A051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7F65A52-B7BE-B943-C93B-A06C16CCDA93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F4A83EA-00B2-2098-94B7-373B3E226D16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171EE2B-D513-DAE8-D5D2-64106E64D131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5173DEC-5213-8314-6C68-02BDD8E49F42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80BB1FE-4F03-84F3-3D21-D393EB527E76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CEAF4D3-D542-2DEB-890F-ECF6898FBA2E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6884E5-2085-A18C-5DD3-90AED3059B76}"/>
              </a:ext>
            </a:extLst>
          </p:cNvPr>
          <p:cNvSpPr txBox="1"/>
          <p:nvPr/>
        </p:nvSpPr>
        <p:spPr>
          <a:xfrm>
            <a:off x="5638800" y="687467"/>
            <a:ext cx="922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SQL Queries &amp; Solutions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0" name="Picture 29" descr="A close-up of text&#10;&#10;AI-generated content may be incorrect.">
            <a:extLst>
              <a:ext uri="{FF2B5EF4-FFF2-40B4-BE49-F238E27FC236}">
                <a16:creationId xmlns:a16="http://schemas.microsoft.com/office/drawing/2014/main" id="{C4B91504-15F9-B438-A2AA-C8A0D7659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4" y="1819019"/>
            <a:ext cx="9341671" cy="226291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32" name="Picture 31" descr="A blue and white rectangular box with numbers&#10;&#10;AI-generated content may be incorrect.">
            <a:extLst>
              <a:ext uri="{FF2B5EF4-FFF2-40B4-BE49-F238E27FC236}">
                <a16:creationId xmlns:a16="http://schemas.microsoft.com/office/drawing/2014/main" id="{BED93D34-65BC-2BAB-CF0A-1F189C6E8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1518464"/>
            <a:ext cx="4147671" cy="3317318"/>
          </a:xfrm>
          <a:prstGeom prst="rect">
            <a:avLst/>
          </a:prstGeom>
        </p:spPr>
      </p:pic>
      <p:pic>
        <p:nvPicPr>
          <p:cNvPr id="3" name="Picture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83E9852A-8650-FF95-06CD-55EF3C8D1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2" y="4533521"/>
            <a:ext cx="9374164" cy="2258700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900F1E-818F-CE18-6B78-219FADD4B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0" y="5540568"/>
            <a:ext cx="2534004" cy="1606599"/>
          </a:xfrm>
          <a:prstGeom prst="rect">
            <a:avLst/>
          </a:prstGeom>
        </p:spPr>
      </p:pic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27EEF240-BFE2-5085-2EED-1CC464F93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1" y="7373771"/>
            <a:ext cx="9226121" cy="2258700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9" name="Picture 18" descr="A blue rectangular box with black text&#10;&#10;AI-generated content may be incorrect.">
            <a:extLst>
              <a:ext uri="{FF2B5EF4-FFF2-40B4-BE49-F238E27FC236}">
                <a16:creationId xmlns:a16="http://schemas.microsoft.com/office/drawing/2014/main" id="{C4ECC663-8DE6-376B-BA37-0DDBF9992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234" y="7851954"/>
            <a:ext cx="3219899" cy="1406346"/>
          </a:xfrm>
          <a:prstGeom prst="rect">
            <a:avLst/>
          </a:prstGeom>
        </p:spPr>
      </p:pic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12F1DA86-9013-AD8D-10DB-08DE4F0494A8}"/>
              </a:ext>
            </a:extLst>
          </p:cNvPr>
          <p:cNvSpPr/>
          <p:nvPr/>
        </p:nvSpPr>
        <p:spPr>
          <a:xfrm>
            <a:off x="11125200" y="4985443"/>
            <a:ext cx="1990135" cy="1606599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5B85DEAA-7935-5EC6-7543-7DF83E582F66}"/>
              </a:ext>
            </a:extLst>
          </p:cNvPr>
          <p:cNvSpPr/>
          <p:nvPr/>
        </p:nvSpPr>
        <p:spPr>
          <a:xfrm>
            <a:off x="11189597" y="7699821"/>
            <a:ext cx="1990135" cy="1606599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Striped Right 33">
            <a:extLst>
              <a:ext uri="{FF2B5EF4-FFF2-40B4-BE49-F238E27FC236}">
                <a16:creationId xmlns:a16="http://schemas.microsoft.com/office/drawing/2014/main" id="{ED522CBA-6D01-F025-6D54-E11133729D0B}"/>
              </a:ext>
            </a:extLst>
          </p:cNvPr>
          <p:cNvSpPr/>
          <p:nvPr/>
        </p:nvSpPr>
        <p:spPr>
          <a:xfrm>
            <a:off x="11284450" y="1822943"/>
            <a:ext cx="1990135" cy="1606599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9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CB65F-E5F9-608A-87AE-9E85BE7D4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7F0DC48D-C201-A2D0-052C-C8CCBBABC747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4AC0388-1D1C-8F73-F954-0D5060E1AD46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2351E08-3FBB-99E4-1EED-FF5258C80DC3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1378E22-8A0B-F29C-9148-522A010E2B73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60ACFDA-3B00-9563-B704-7FFA3C00A63B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E32FC28-4FCB-ED90-3614-E6F13FF81327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7A2231E-0154-1D02-BF34-565F1BF845C8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3C914EA-F0C6-74D2-DD1B-8E33C7B5CAE2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720EB93-BF78-9AD7-702A-A73DC5AA68FB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2FEE178-FEB2-2970-303A-6110A149257A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78D187-1AF4-DDD1-E2D9-FE25FEB69CEC}"/>
              </a:ext>
            </a:extLst>
          </p:cNvPr>
          <p:cNvSpPr txBox="1"/>
          <p:nvPr/>
        </p:nvSpPr>
        <p:spPr>
          <a:xfrm>
            <a:off x="5623560" y="76595"/>
            <a:ext cx="9223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SQL Queries &amp; Solutions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Poppins"/>
                <a:cs typeface="Poppins"/>
                <a:sym typeface="Poppins"/>
              </a:rPr>
              <a:t>Advanced Level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22" name="Picture 21" descr="A close-up of a sign&#10;&#10;AI-generated content may be incorrect.">
            <a:extLst>
              <a:ext uri="{FF2B5EF4-FFF2-40B4-BE49-F238E27FC236}">
                <a16:creationId xmlns:a16="http://schemas.microsoft.com/office/drawing/2014/main" id="{3225433E-4372-53A3-C911-75FEA91F5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35060"/>
            <a:ext cx="10121066" cy="249044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24" name="Picture 2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991A4ED-4BEB-6C76-4974-A3FD1D2C8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2009553"/>
            <a:ext cx="3096057" cy="1822519"/>
          </a:xfrm>
          <a:prstGeom prst="rect">
            <a:avLst/>
          </a:prstGeom>
        </p:spPr>
      </p:pic>
      <p:pic>
        <p:nvPicPr>
          <p:cNvPr id="3" name="Picture 2" descr="A white background with blue and orange text&#10;&#10;AI-generated content may be incorrect.">
            <a:extLst>
              <a:ext uri="{FF2B5EF4-FFF2-40B4-BE49-F238E27FC236}">
                <a16:creationId xmlns:a16="http://schemas.microsoft.com/office/drawing/2014/main" id="{AE938D0B-F0AB-1A54-2B7E-1C0BB3867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37" y="5061159"/>
            <a:ext cx="10121065" cy="194342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" name="Picture 4" descr="A blue and white table with white text&#10;&#10;AI-generated content may be incorrect.">
            <a:extLst>
              <a:ext uri="{FF2B5EF4-FFF2-40B4-BE49-F238E27FC236}">
                <a16:creationId xmlns:a16="http://schemas.microsoft.com/office/drawing/2014/main" id="{6E25F73A-9A62-5081-1AF7-B5A9EA062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2" y="4616276"/>
            <a:ext cx="5049172" cy="249044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E17A93-608D-7927-CB6F-5D11D6F43A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97" y="7594994"/>
            <a:ext cx="10471006" cy="249620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9" name="Picture 18" descr="A screenshot of a data&#10;&#10;AI-generated content may be incorrect.">
            <a:extLst>
              <a:ext uri="{FF2B5EF4-FFF2-40B4-BE49-F238E27FC236}">
                <a16:creationId xmlns:a16="http://schemas.microsoft.com/office/drawing/2014/main" id="{37A92D3C-BD59-E433-0783-9D14700F2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247" y="7730777"/>
            <a:ext cx="5249008" cy="2000529"/>
          </a:xfrm>
          <a:prstGeom prst="rect">
            <a:avLst/>
          </a:prstGeom>
        </p:spPr>
      </p:pic>
      <p:sp>
        <p:nvSpPr>
          <p:cNvPr id="21" name="Arrow: Left 20">
            <a:extLst>
              <a:ext uri="{FF2B5EF4-FFF2-40B4-BE49-F238E27FC236}">
                <a16:creationId xmlns:a16="http://schemas.microsoft.com/office/drawing/2014/main" id="{AA29501D-CB1D-82D8-292E-713AB9589C64}"/>
              </a:ext>
            </a:extLst>
          </p:cNvPr>
          <p:cNvSpPr/>
          <p:nvPr/>
        </p:nvSpPr>
        <p:spPr>
          <a:xfrm>
            <a:off x="5000552" y="5193886"/>
            <a:ext cx="2362200" cy="127989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F086657-F041-C133-18E3-649F399073E1}"/>
              </a:ext>
            </a:extLst>
          </p:cNvPr>
          <p:cNvSpPr/>
          <p:nvPr/>
        </p:nvSpPr>
        <p:spPr>
          <a:xfrm>
            <a:off x="11015562" y="2210731"/>
            <a:ext cx="2191213" cy="15575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720BAE7-A4EB-D063-50D0-08302B3D7206}"/>
              </a:ext>
            </a:extLst>
          </p:cNvPr>
          <p:cNvSpPr/>
          <p:nvPr/>
        </p:nvSpPr>
        <p:spPr>
          <a:xfrm>
            <a:off x="11344865" y="7920392"/>
            <a:ext cx="1752600" cy="1279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42257-751F-D04A-D1A3-E57A98A0C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62054C11-538B-0C85-EB97-A96C47F9587B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9966806-D23E-333B-0B9A-DA04950D11AB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7E36433-C125-A884-7B82-832970A0FC7B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732582D-08E8-F928-1A75-A7263DC5AE7A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F4FC304-422F-3016-27D6-FE951BD13F16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27492FA-25DA-8B9A-0E37-67E15DFC7277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701FCBC-0BF6-69EC-7078-2FA7813BDF37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F44CDBB-13EC-D146-E9B9-BA6716816DBE}"/>
              </a:ext>
            </a:extLst>
          </p:cNvPr>
          <p:cNvSpPr txBox="1"/>
          <p:nvPr/>
        </p:nvSpPr>
        <p:spPr>
          <a:xfrm>
            <a:off x="5638800" y="687467"/>
            <a:ext cx="922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SQL Queries &amp; Solutions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B59E831-38BE-22E0-D1C3-3FE8F1688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5" y="2073645"/>
            <a:ext cx="9524875" cy="2132222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" name="Picture 4" descr="A screenshot of a table&#10;&#10;AI-generated content may be incorrect.">
            <a:extLst>
              <a:ext uri="{FF2B5EF4-FFF2-40B4-BE49-F238E27FC236}">
                <a16:creationId xmlns:a16="http://schemas.microsoft.com/office/drawing/2014/main" id="{67F95293-A86C-C5E9-C224-4A3031123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215" y="1536980"/>
            <a:ext cx="4860579" cy="3159244"/>
          </a:xfrm>
          <a:prstGeom prst="rect">
            <a:avLst/>
          </a:prstGeom>
        </p:spPr>
      </p:pic>
      <p:pic>
        <p:nvPicPr>
          <p:cNvPr id="7" name="Picture 6" descr="A close up of a text&#10;&#10;AI-generated content may be incorrect.">
            <a:extLst>
              <a:ext uri="{FF2B5EF4-FFF2-40B4-BE49-F238E27FC236}">
                <a16:creationId xmlns:a16="http://schemas.microsoft.com/office/drawing/2014/main" id="{8E74A73F-CF3C-943F-69CA-FBD4D7C30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7" y="4714741"/>
            <a:ext cx="9505823" cy="2493530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22" name="Picture 2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0E4ACFE-5E3A-35CC-8CEE-8028A61F68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5" y="7625365"/>
            <a:ext cx="9661903" cy="204480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FDC4B1-5BA6-BBFA-60B1-96EC512C8B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5103811"/>
            <a:ext cx="2743583" cy="13146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5DDE4D-BA4C-D303-ABAF-0857F6BE0A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08826" y="6919704"/>
            <a:ext cx="4211358" cy="3077427"/>
          </a:xfrm>
          <a:prstGeom prst="rect">
            <a:avLst/>
          </a:prstGeom>
        </p:spPr>
      </p:pic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B55B3E04-3C75-FAC3-2187-2261ADAE9161}"/>
              </a:ext>
            </a:extLst>
          </p:cNvPr>
          <p:cNvSpPr/>
          <p:nvPr/>
        </p:nvSpPr>
        <p:spPr>
          <a:xfrm>
            <a:off x="10750254" y="2408072"/>
            <a:ext cx="1898946" cy="126301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id="{F4D83BFF-353A-1975-255F-EEB3E7941F50}"/>
              </a:ext>
            </a:extLst>
          </p:cNvPr>
          <p:cNvSpPr/>
          <p:nvPr/>
        </p:nvSpPr>
        <p:spPr>
          <a:xfrm>
            <a:off x="10758777" y="5206637"/>
            <a:ext cx="1975558" cy="126301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66BA09D5-F4F0-653A-5B58-3687C331569E}"/>
              </a:ext>
            </a:extLst>
          </p:cNvPr>
          <p:cNvSpPr/>
          <p:nvPr/>
        </p:nvSpPr>
        <p:spPr>
          <a:xfrm>
            <a:off x="10940297" y="8075094"/>
            <a:ext cx="1975558" cy="126301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0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E6CF-D1B0-E536-FF75-8A09524E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95B660B7-BEF8-F6A7-12BB-C1DA929D706A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C4BB13D-F957-EA59-45C0-7CA33B731D2F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DB1CDEB-C38B-0555-54E2-C017FDE33222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13FC755-B7BE-97B3-DBD0-7A67CD44C3E9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CA499B-50E8-EB76-76BA-70FC6CD04DB1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EC395D8-F129-AC00-42A4-40498E1FC66F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A1633AF-B1C9-AD6C-0B05-8539CF76CD59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41FEB1A-BF3E-DD0A-C2DB-383854E8204D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F8C6140-4654-E5E6-4706-5A8D04BA218F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7C368D8-90D1-BE71-9EA9-1B8BC8B62252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B3DADCC-BA94-BD82-A797-FA1FEC41DCC7}"/>
              </a:ext>
            </a:extLst>
          </p:cNvPr>
          <p:cNvSpPr txBox="1"/>
          <p:nvPr/>
        </p:nvSpPr>
        <p:spPr>
          <a:xfrm>
            <a:off x="5725794" y="354327"/>
            <a:ext cx="922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SQL Queries &amp; Solutions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E48F2F2C-935E-A743-71BA-672B7B018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3" y="1791453"/>
            <a:ext cx="9223512" cy="3298650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" name="Picture 4" descr="A screen shot of a blue screen&#10;&#10;AI-generated content may be incorrect.">
            <a:extLst>
              <a:ext uri="{FF2B5EF4-FFF2-40B4-BE49-F238E27FC236}">
                <a16:creationId xmlns:a16="http://schemas.microsoft.com/office/drawing/2014/main" id="{1E045292-462A-AD52-3CC9-8C964BB45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12" y="1747425"/>
            <a:ext cx="5058481" cy="2724530"/>
          </a:xfrm>
          <a:prstGeom prst="rect">
            <a:avLst/>
          </a:prstGeom>
        </p:spPr>
      </p:pic>
      <p:pic>
        <p:nvPicPr>
          <p:cNvPr id="7" name="Picture 6" descr="A white background with black and blue text&#10;&#10;AI-generated content may be incorrect.">
            <a:extLst>
              <a:ext uri="{FF2B5EF4-FFF2-40B4-BE49-F238E27FC236}">
                <a16:creationId xmlns:a16="http://schemas.microsoft.com/office/drawing/2014/main" id="{E1387E17-4B7D-664F-3C0E-142B71B14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3" y="6022855"/>
            <a:ext cx="9494071" cy="3298650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9" name="Picture 18" descr="A blue and black text&#10;&#10;AI-generated content may be incorrect.">
            <a:extLst>
              <a:ext uri="{FF2B5EF4-FFF2-40B4-BE49-F238E27FC236}">
                <a16:creationId xmlns:a16="http://schemas.microsoft.com/office/drawing/2014/main" id="{71C73D1D-8023-EDCF-F5D2-69B578EA6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738" y="6936972"/>
            <a:ext cx="4332821" cy="1470415"/>
          </a:xfrm>
          <a:prstGeom prst="rect">
            <a:avLst/>
          </a:prstGeom>
        </p:spPr>
      </p:pic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DDEDFB3A-1B1D-52DC-7BFD-D9EF91A0985A}"/>
              </a:ext>
            </a:extLst>
          </p:cNvPr>
          <p:cNvSpPr/>
          <p:nvPr/>
        </p:nvSpPr>
        <p:spPr>
          <a:xfrm>
            <a:off x="10663912" y="6986346"/>
            <a:ext cx="1984158" cy="2031659"/>
          </a:xfrm>
          <a:prstGeom prst="stripedRightArrow">
            <a:avLst>
              <a:gd name="adj1" fmla="val 50000"/>
              <a:gd name="adj2" fmla="val 52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C18AF18F-1F06-EA81-1ECA-9E64795D4EF8}"/>
              </a:ext>
            </a:extLst>
          </p:cNvPr>
          <p:cNvSpPr/>
          <p:nvPr/>
        </p:nvSpPr>
        <p:spPr>
          <a:xfrm>
            <a:off x="10465899" y="2173775"/>
            <a:ext cx="1984158" cy="2031659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854F-1190-12BB-FDAF-9D4669811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A4D0A8B4-77D8-6452-3080-1CDDB3EDBEE2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C616D51-5422-5B39-27C1-1B44879A65FD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AEC67F8-27BB-8CAE-78FC-B8B7F2EAF118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E8E8364-2163-AA04-44B9-0891D339E052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A4D0181-438A-8F20-9715-7DBAC2580237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8DA2FEC-3AAE-9FEE-F190-A7E55FF5644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631DF49-9736-6E62-78BB-2E3AFA384DF9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7078DF-EED5-A6F4-00FD-71C4522D96EF}"/>
              </a:ext>
            </a:extLst>
          </p:cNvPr>
          <p:cNvSpPr txBox="1"/>
          <p:nvPr/>
        </p:nvSpPr>
        <p:spPr>
          <a:xfrm>
            <a:off x="6236687" y="269830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4D0353-5F3F-6ADD-E680-4EBBDB759DE9}"/>
              </a:ext>
            </a:extLst>
          </p:cNvPr>
          <p:cNvSpPr/>
          <p:nvPr/>
        </p:nvSpPr>
        <p:spPr>
          <a:xfrm>
            <a:off x="1551987" y="4372650"/>
            <a:ext cx="9093620" cy="45959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Data Visualizations &amp; Power BI Dashboards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F78CE-E8BF-0492-5730-1328FEA808C6}"/>
              </a:ext>
            </a:extLst>
          </p:cNvPr>
          <p:cNvSpPr txBox="1"/>
          <p:nvPr/>
        </p:nvSpPr>
        <p:spPr>
          <a:xfrm>
            <a:off x="12801600" y="4130375"/>
            <a:ext cx="2265561" cy="156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/>
              <a:t>📊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2A17AD-C9C3-95A0-760F-3851011BF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78" y="-34049"/>
            <a:ext cx="3101685" cy="31016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3A2CD3-AD8A-FB49-232C-006C360C5553}"/>
              </a:ext>
            </a:extLst>
          </p:cNvPr>
          <p:cNvSpPr txBox="1"/>
          <p:nvPr/>
        </p:nvSpPr>
        <p:spPr>
          <a:xfrm>
            <a:off x="6934200" y="1221728"/>
            <a:ext cx="9144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Power BI Reports</a:t>
            </a:r>
            <a:endParaRPr lang="en-US" sz="6600" dirty="0">
              <a:solidFill>
                <a:srgbClr val="0070C0"/>
              </a:solidFill>
            </a:endParaRPr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D1B5F558-3750-4204-3912-31F34315BA82}"/>
              </a:ext>
            </a:extLst>
          </p:cNvPr>
          <p:cNvSpPr/>
          <p:nvPr/>
        </p:nvSpPr>
        <p:spPr>
          <a:xfrm>
            <a:off x="11506200" y="5193886"/>
            <a:ext cx="6025153" cy="2692814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4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C3C83-9504-A677-D79F-40170DFA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4309080A-8C56-ABF9-4FCD-8092FB1A7EC8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1F84EE-D7C8-A4A2-A2F1-AC4D6DC25A2D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1B21DCA-B30B-30C4-C956-FDFD691BB595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1A2115D-8DF6-BE0A-26C4-227CE184B6F6}"/>
              </a:ext>
            </a:extLst>
          </p:cNvPr>
          <p:cNvGrpSpPr/>
          <p:nvPr/>
        </p:nvGrpSpPr>
        <p:grpSpPr>
          <a:xfrm>
            <a:off x="0" y="18621"/>
            <a:ext cx="2974069" cy="908940"/>
            <a:chOff x="0" y="-76200"/>
            <a:chExt cx="3965425" cy="12119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8A00F1D-145B-F42B-79CF-3FA53EBD4110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BCE7467-5FDD-082C-C692-7E2B881A755B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  <a:endParaRPr lang="en-US" sz="336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9C06A7B-2414-CEB7-78AB-B36E52A2543D}"/>
                </a:ext>
              </a:extLst>
            </p:cNvPr>
            <p:cNvSpPr txBox="1"/>
            <p:nvPr/>
          </p:nvSpPr>
          <p:spPr>
            <a:xfrm>
              <a:off x="1378271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7D221F-4539-A969-57A1-9ECB11FBFAD5}"/>
              </a:ext>
            </a:extLst>
          </p:cNvPr>
          <p:cNvSpPr txBox="1"/>
          <p:nvPr/>
        </p:nvSpPr>
        <p:spPr>
          <a:xfrm>
            <a:off x="328967" y="1786971"/>
            <a:ext cx="5315527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📌 </a:t>
            </a:r>
            <a:r>
              <a:rPr lang="en-US" sz="2400" b="1" dirty="0"/>
              <a:t>Age Factor:</a:t>
            </a:r>
            <a:r>
              <a:rPr lang="en-US" sz="2400" dirty="0"/>
              <a:t> Senior citizens are more prone to lung cancer compared to younger age groups.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Gender Distribution:</a:t>
            </a:r>
            <a:r>
              <a:rPr lang="en-US" sz="2400" dirty="0"/>
              <a:t> Males are slightly more affected than females.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Smoking Impact:</a:t>
            </a:r>
            <a:r>
              <a:rPr lang="en-US" sz="2400" dirty="0"/>
              <a:t> A majority of lung cancer patients have a history of smoking.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Air Pollution Influence:</a:t>
            </a:r>
            <a:r>
              <a:rPr lang="en-US" sz="2400" dirty="0"/>
              <a:t> High pollution exposure correlates with increased lung cancer cases and mortality rates.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Geographical Trends:</a:t>
            </a:r>
            <a:r>
              <a:rPr lang="en-US" sz="2400" dirty="0"/>
              <a:t> Countries like Ethiopia, Japan, Turkey, and the USA report significantly higher lung cancer cases.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Risk Levels:</a:t>
            </a:r>
            <a:r>
              <a:rPr lang="en-US" sz="2400" dirty="0"/>
              <a:t> Many diagnosed cases fall under high-risk categories, with aggressive cancer types being common.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Mortality Rate:</a:t>
            </a:r>
            <a:r>
              <a:rPr lang="en-US" sz="2400" dirty="0"/>
              <a:t> Higher in regions with poor healthcare access, late detection, and high pollution levels.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98FE1-7260-592B-AB6A-BB0392F8F78D}"/>
              </a:ext>
            </a:extLst>
          </p:cNvPr>
          <p:cNvSpPr txBox="1"/>
          <p:nvPr/>
        </p:nvSpPr>
        <p:spPr>
          <a:xfrm>
            <a:off x="650538" y="766347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70C0"/>
                </a:solidFill>
              </a:rPr>
              <a:t>Key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A052B-EC36-17FD-4D91-A1D2E9D74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85" y="75772"/>
            <a:ext cx="12352415" cy="10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0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2D99B-7DA2-4F99-C495-E39E418E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C72D9D09-EE36-449A-1F13-C0CD6E8A9B5A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8B5401F-C0CD-EE2F-33E3-B22ADCC9B967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B4B1379-152F-4D85-AFF3-9937E479F7FC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09B009F-CAA5-C1D3-9C28-9136483BB711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B0BE0AE-1D66-6D17-0125-62ABC46CAF1D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518E520-AF39-6BE2-82CD-DA165492F176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0F37504-32FF-BC36-BA5C-24CDC20A19D4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2C38E4-D808-254C-023A-4ECD15E62FBE}"/>
              </a:ext>
            </a:extLst>
          </p:cNvPr>
          <p:cNvSpPr txBox="1"/>
          <p:nvPr/>
        </p:nvSpPr>
        <p:spPr>
          <a:xfrm>
            <a:off x="610797" y="1027994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70C0"/>
                </a:solidFill>
              </a:rPr>
              <a:t>Key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43488-5E92-64BD-4F28-8C3662A8C29E}"/>
              </a:ext>
            </a:extLst>
          </p:cNvPr>
          <p:cNvSpPr txBox="1"/>
          <p:nvPr/>
        </p:nvSpPr>
        <p:spPr>
          <a:xfrm>
            <a:off x="276023" y="1902644"/>
            <a:ext cx="5452687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📌 </a:t>
            </a:r>
            <a:r>
              <a:rPr lang="en-US" sz="2400" b="1" dirty="0"/>
              <a:t>Smoking is the leading risk factor</a:t>
            </a:r>
            <a:r>
              <a:rPr lang="en-US" sz="2400" dirty="0"/>
              <a:t> – Most lung cancer cases are among smokers.</a:t>
            </a:r>
            <a:br>
              <a:rPr lang="en-US" sz="2400" dirty="0"/>
            </a:br>
            <a:r>
              <a:rPr lang="en-US" sz="2400" dirty="0"/>
              <a:t>📌 </a:t>
            </a:r>
            <a:r>
              <a:rPr lang="en-US" sz="2400" b="1" dirty="0"/>
              <a:t>Passive smoking also increases risk</a:t>
            </a:r>
            <a:r>
              <a:rPr lang="en-US" sz="2400" dirty="0"/>
              <a:t> – Second-hand smoke contributes significantly.</a:t>
            </a:r>
            <a:br>
              <a:rPr lang="en-US" sz="2400" dirty="0"/>
            </a:br>
            <a:r>
              <a:rPr lang="en-US" sz="2400" dirty="0"/>
              <a:t>📌 </a:t>
            </a:r>
            <a:r>
              <a:rPr lang="en-US" sz="2400" b="1" dirty="0"/>
              <a:t>Longer smoking years, higher cancer stages</a:t>
            </a:r>
            <a:r>
              <a:rPr lang="en-US" sz="2400" dirty="0"/>
              <a:t> – Severity increases with smoking duration.</a:t>
            </a:r>
            <a:br>
              <a:rPr lang="en-US" sz="2400" dirty="0"/>
            </a:br>
            <a:r>
              <a:rPr lang="en-US" sz="2400" dirty="0"/>
              <a:t>📌 </a:t>
            </a:r>
            <a:r>
              <a:rPr lang="en-US" sz="2400" b="1" dirty="0"/>
              <a:t>Air pollution worsens lung cancer risk</a:t>
            </a:r>
            <a:r>
              <a:rPr lang="en-US" sz="2400" dirty="0"/>
              <a:t> – High exposure leads to more cases.</a:t>
            </a:r>
            <a:br>
              <a:rPr lang="en-US" sz="2400" dirty="0"/>
            </a:br>
            <a:r>
              <a:rPr lang="en-US" sz="2400" dirty="0"/>
              <a:t>📌 </a:t>
            </a:r>
            <a:r>
              <a:rPr lang="en-US" sz="2400" b="1" dirty="0"/>
              <a:t>Low early detection rates</a:t>
            </a:r>
            <a:r>
              <a:rPr lang="en-US" sz="2400" dirty="0"/>
              <a:t> – Screening and awareness need improvement.</a:t>
            </a:r>
            <a:br>
              <a:rPr lang="en-US" sz="2400" dirty="0"/>
            </a:br>
            <a:r>
              <a:rPr lang="en-US" sz="2400" dirty="0"/>
              <a:t>📌 </a:t>
            </a:r>
            <a:r>
              <a:rPr lang="en-US" sz="2400" b="1" dirty="0"/>
              <a:t>Combined risks amplify impact</a:t>
            </a:r>
            <a:r>
              <a:rPr lang="en-US" sz="2400" dirty="0"/>
              <a:t> – Smoking + pollution = highest lung cancer cases.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Mortality rate is linked to smoking &amp; pollution</a:t>
            </a:r>
            <a:r>
              <a:rPr lang="en-US" sz="2400" dirty="0"/>
              <a:t> – Patients with high smoking history and pollution exposure have higher mortality rates.</a:t>
            </a:r>
            <a:br>
              <a:rPr lang="en-US" sz="2400" dirty="0"/>
            </a:br>
            <a:r>
              <a:rPr lang="en-US" sz="2400" dirty="0"/>
              <a:t>📌 </a:t>
            </a:r>
            <a:r>
              <a:rPr lang="en-US" sz="2400" b="1" dirty="0"/>
              <a:t>Prevention is key</a:t>
            </a:r>
            <a:r>
              <a:rPr lang="en-US" sz="2400" dirty="0"/>
              <a:t> – Reducing smoking and pollution can lower risks.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0B159-8ACB-BA14-B188-EFFF30FEE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121158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A64E6-66D9-AB14-8704-8386BB76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D6183405-B16B-AC81-1FDB-9DCA17D51E3C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354B186-8801-223F-50CC-30CA5CEA5B3C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113C272-7AE7-B09F-6F27-31DC2D0911CA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98B3BD1-73E3-BF93-44B6-AFFF07286CF8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017188E-81FA-1BB8-10B9-5D949CB8D686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FC6A439-7E45-A663-5B63-9ABB1EB88B50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E144254-67EA-B0B6-E9FB-1D353A663262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72B5F037-5AE8-CAC0-5E9D-110EC000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73" y="1236749"/>
            <a:ext cx="6306127" cy="858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📌 </a:t>
            </a:r>
            <a:r>
              <a:rPr lang="en-US" sz="2400" b="1" dirty="0"/>
              <a:t>Early Detection Improves Survival</a:t>
            </a:r>
            <a:r>
              <a:rPr lang="en-US" sz="2400" dirty="0"/>
              <a:t> – Patients diagnosed in early stages have significantly higher survival rates.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Lung Cancer Prevalence in Developing Nations</a:t>
            </a:r>
            <a:r>
              <a:rPr lang="en-US" sz="2400" dirty="0"/>
              <a:t> – Developing countries report higher lung cancer cases, possibly due to pollution and healthcare access gaps.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Surgical Treatment Yields Better Outcomes</a:t>
            </a:r>
            <a:r>
              <a:rPr lang="en-US" sz="2400" dirty="0"/>
              <a:t> – Patients undergoing surgery show higher survival rates compared to those receiving chemotherapy or radiotherapy.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Late-Stage Diagnosis Reduces Survival</a:t>
            </a:r>
            <a:r>
              <a:rPr lang="en-US" sz="2400" dirty="0"/>
              <a:t> – Advanced-stage cancer patients have lower survival rates, highlighting the need for early screening.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Gender Differences in Survival</a:t>
            </a:r>
            <a:r>
              <a:rPr lang="en-US" sz="2400" dirty="0"/>
              <a:t> – Males have slightly better survival duration than females.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High Mortality in Certain Countries</a:t>
            </a:r>
            <a:r>
              <a:rPr lang="en-US" sz="2400" dirty="0"/>
              <a:t> – Nations like China, USA, and India report the highest lung cancer-related deaths.</a:t>
            </a:r>
          </a:p>
          <a:p>
            <a:r>
              <a:rPr lang="en-US" sz="2400" dirty="0"/>
              <a:t>📌 </a:t>
            </a:r>
            <a:r>
              <a:rPr lang="en-US" sz="2400" b="1" dirty="0"/>
              <a:t>Access to Healthcare Impacts Survival</a:t>
            </a:r>
            <a:r>
              <a:rPr lang="en-US" sz="2400" dirty="0"/>
              <a:t> – Improved medical access and treatment options enhance patient survival.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C6788B-06DC-C7F2-DF5E-914F92E1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0"/>
            <a:ext cx="119634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2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94813-AD50-320E-69D1-3D2FC7756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E93044B2-F53B-797B-4F50-76611C031DCC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7E5CD7E-472C-DEB8-6F3E-077CA7F8CCBE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CFAE3DD-BEF0-8689-D710-4E1562F1F275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97B2776-41DF-A602-788A-1B9CBD217ADC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10C4F46-AA72-E72B-BEBE-A93EBE94A7AE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FE8FBD8-738F-04FF-00C6-64EF00FEE67F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709702D-6D43-3E5E-32BD-A0C943A9A991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7D7273C4-FDCB-D3CF-EF99-C7A73DDC6B0D}"/>
              </a:ext>
            </a:extLst>
          </p:cNvPr>
          <p:cNvSpPr/>
          <p:nvPr/>
        </p:nvSpPr>
        <p:spPr>
          <a:xfrm>
            <a:off x="1143000" y="2930177"/>
            <a:ext cx="9903042" cy="5029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Conclusion &amp; Business</a:t>
            </a:r>
          </a:p>
          <a:p>
            <a:pPr algn="ctr"/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  <a:endParaRPr lang="en-US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2BF734F9-F01D-BCC7-26F2-D17B9E3F2C5A}"/>
              </a:ext>
            </a:extLst>
          </p:cNvPr>
          <p:cNvSpPr/>
          <p:nvPr/>
        </p:nvSpPr>
        <p:spPr>
          <a:xfrm>
            <a:off x="11582400" y="4152900"/>
            <a:ext cx="6091980" cy="327660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yellow light bulb with a check mark on it&#10;&#10;AI-generated content may be incorrect.">
            <a:extLst>
              <a:ext uri="{FF2B5EF4-FFF2-40B4-BE49-F238E27FC236}">
                <a16:creationId xmlns:a16="http://schemas.microsoft.com/office/drawing/2014/main" id="{A6672CA3-191B-40AA-DD56-31F5F8B48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2552700"/>
            <a:ext cx="2180722" cy="21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7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10134-DCE8-B56E-5257-5486AD5EA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E6C74FC7-7001-563C-98C5-FEDC4E1D1F5D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134896A-7385-EBB2-0CC3-92F9D884C1CF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78C1669-7824-41F8-90CF-18ED4A18730F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0508785-3F64-BCC9-80AD-1279A6C57C95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CAA264E-5248-0956-A0BF-CCDCAFF943A9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7391C8C-ED3F-06B6-E05D-16865D664148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1CDF9A5-4980-AF3F-443D-9B181CE40491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2A8C45-DB76-8F31-E5A7-830D226EE29A}"/>
              </a:ext>
            </a:extLst>
          </p:cNvPr>
          <p:cNvSpPr txBox="1"/>
          <p:nvPr/>
        </p:nvSpPr>
        <p:spPr>
          <a:xfrm>
            <a:off x="2272401" y="317541"/>
            <a:ext cx="1417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Conclusions</a:t>
            </a:r>
            <a:endParaRPr lang="en-US" sz="72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187C0-C266-4CEF-00B6-ADB7C14AD251}"/>
              </a:ext>
            </a:extLst>
          </p:cNvPr>
          <p:cNvSpPr txBox="1"/>
          <p:nvPr/>
        </p:nvSpPr>
        <p:spPr>
          <a:xfrm>
            <a:off x="381000" y="2056814"/>
            <a:ext cx="169164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👴 </a:t>
            </a:r>
            <a:r>
              <a:rPr lang="en-US" sz="3200" b="1" dirty="0"/>
              <a:t>Age &amp; Gender Impact</a:t>
            </a:r>
            <a:r>
              <a:rPr lang="en-US" sz="3200" dirty="0"/>
              <a:t> – Senior citizens (especially 60+ years) have the highest lung cancer cases. Males are more affected (59.5%) than females (40.5%).</a:t>
            </a:r>
          </a:p>
          <a:p>
            <a:r>
              <a:rPr lang="en-US" sz="3200" dirty="0"/>
              <a:t>🌍 </a:t>
            </a:r>
            <a:r>
              <a:rPr lang="en-US" sz="3200" b="1" dirty="0"/>
              <a:t>Country-Wise Distribution</a:t>
            </a:r>
            <a:r>
              <a:rPr lang="en-US" sz="3200" dirty="0"/>
              <a:t> – Highest cases recorded in Ethiopia, Japan, Turkey, Nigeria, USA, Myanmar, Italy, and Indonesia. Developing nations report more cases (76%) than developed ones (24%).</a:t>
            </a:r>
          </a:p>
          <a:p>
            <a:r>
              <a:rPr lang="en-US" sz="3200" dirty="0"/>
              <a:t>🚬 </a:t>
            </a:r>
            <a:r>
              <a:rPr lang="en-US" sz="3200" b="1" dirty="0"/>
              <a:t>Smoking is the Primary Risk Factor</a:t>
            </a:r>
            <a:r>
              <a:rPr lang="en-US" sz="3200" dirty="0"/>
              <a:t> – 70% of patients are smokers. Passive smoking also increases lung cancer risk by 30%. Longer smoking years correlate with more severe cancer stages.</a:t>
            </a:r>
          </a:p>
          <a:p>
            <a:r>
              <a:rPr lang="en-US" sz="3200" dirty="0"/>
              <a:t>🌫️ </a:t>
            </a:r>
            <a:r>
              <a:rPr lang="en-US" sz="3200" b="1" dirty="0"/>
              <a:t>Environmental Exposure Matters</a:t>
            </a:r>
            <a:r>
              <a:rPr lang="en-US" sz="3200" dirty="0"/>
              <a:t> – High air pollution exposure significantly increases lung cancer cases, particularly in urban and industrial areas.</a:t>
            </a:r>
          </a:p>
          <a:p>
            <a:r>
              <a:rPr lang="en-US" sz="3200" dirty="0"/>
              <a:t>🏥 </a:t>
            </a:r>
            <a:r>
              <a:rPr lang="en-US" sz="3200" b="1" dirty="0"/>
              <a:t>Early Detection &amp; Survival Rates</a:t>
            </a:r>
            <a:r>
              <a:rPr lang="en-US" sz="3200" dirty="0"/>
              <a:t> – Patients diagnosed early (Stage 1 &amp; 2) have higher survival rates, emphasizing the importance of timely screenings.</a:t>
            </a:r>
          </a:p>
          <a:p>
            <a:r>
              <a:rPr lang="en-US" sz="3200" dirty="0"/>
              <a:t>🔬 </a:t>
            </a:r>
            <a:r>
              <a:rPr lang="en-US" sz="3200" b="1" dirty="0"/>
              <a:t>Treatment &amp; Mortality Analysis</a:t>
            </a:r>
            <a:r>
              <a:rPr lang="en-US" sz="3200" dirty="0"/>
              <a:t> –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Surgery shows better survival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Chemotherapy and radiotherapy have higher mortality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Countries like China, USA, India, and Mexico have the highest lung cancer-related deaths.</a:t>
            </a:r>
          </a:p>
        </p:txBody>
      </p:sp>
      <p:pic>
        <p:nvPicPr>
          <p:cNvPr id="5" name="Picture 4" descr="A yellow light bulb with a check mark on it&#10;&#10;AI-generated content may be incorrect.">
            <a:extLst>
              <a:ext uri="{FF2B5EF4-FFF2-40B4-BE49-F238E27FC236}">
                <a16:creationId xmlns:a16="http://schemas.microsoft.com/office/drawing/2014/main" id="{7E38B7C8-D0AE-E6BE-5E6E-A6FEA444C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865" y="10717"/>
            <a:ext cx="1828800" cy="1828800"/>
          </a:xfrm>
          <a:prstGeom prst="rect">
            <a:avLst/>
          </a:prstGeom>
        </p:spPr>
      </p:pic>
      <p:pic>
        <p:nvPicPr>
          <p:cNvPr id="6" name="Picture 5" descr="A yellow light bulb with a check mark on it&#10;&#10;AI-generated content may be incorrect.">
            <a:extLst>
              <a:ext uri="{FF2B5EF4-FFF2-40B4-BE49-F238E27FC236}">
                <a16:creationId xmlns:a16="http://schemas.microsoft.com/office/drawing/2014/main" id="{6C2425A3-E6C5-8C36-0486-F95B98D33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69" y="-20129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7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33524" y="346413"/>
            <a:ext cx="2974068" cy="851790"/>
            <a:chOff x="0" y="-76200"/>
            <a:chExt cx="3965425" cy="1211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  <a:endParaRPr lang="en-US" sz="336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47342CA-5086-E9A0-A591-17F67C5FC262}"/>
              </a:ext>
            </a:extLst>
          </p:cNvPr>
          <p:cNvSpPr/>
          <p:nvPr/>
        </p:nvSpPr>
        <p:spPr>
          <a:xfrm>
            <a:off x="3497760" y="1884680"/>
            <a:ext cx="11734800" cy="1523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Project Title: </a:t>
            </a:r>
            <a:r>
              <a:rPr lang="en-US" sz="4400" b="1" dirty="0">
                <a:solidFill>
                  <a:srgbClr val="002060"/>
                </a:solidFill>
              </a:rPr>
              <a:t>Lung Cancer Insights: A Data-Driven Approach to Risk Factors &amp; Treatment and Survival Analysis</a:t>
            </a:r>
            <a:endParaRPr lang="en-US" sz="4400" b="1" i="1" dirty="0">
              <a:solidFill>
                <a:srgbClr val="00206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  <a:p>
            <a:pPr algn="ctr"/>
            <a:endParaRPr lang="en-US" sz="4400" b="1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2728A-1604-3DFC-8C2C-A0ADB9BF87B3}"/>
              </a:ext>
            </a:extLst>
          </p:cNvPr>
          <p:cNvSpPr txBox="1"/>
          <p:nvPr/>
        </p:nvSpPr>
        <p:spPr>
          <a:xfrm>
            <a:off x="2875914" y="4615771"/>
            <a:ext cx="11734800" cy="313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915" lvl="1" algn="ctr">
              <a:lnSpc>
                <a:spcPts val="3422"/>
              </a:lnSpc>
            </a:pPr>
            <a:r>
              <a:rPr lang="en-US" sz="2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en-US" sz="2800" b="1" dirty="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 : Devi Konni</a:t>
            </a:r>
          </a:p>
          <a:p>
            <a:pPr marL="263915" lvl="1" algn="ctr">
              <a:lnSpc>
                <a:spcPts val="3422"/>
              </a:lnSpc>
            </a:pPr>
            <a:endParaRPr lang="en-US" sz="2800" b="1" dirty="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27829" lvl="1" indent="-263914" algn="ctr">
              <a:lnSpc>
                <a:spcPts val="3422"/>
              </a:lnSpc>
              <a:buFont typeface="Arial"/>
              <a:buChar char="•"/>
            </a:pPr>
            <a:endParaRPr lang="en-US" sz="1800" b="1" dirty="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63915" lvl="1" algn="ctr">
              <a:lnSpc>
                <a:spcPts val="3422"/>
              </a:lnSpc>
            </a:pPr>
            <a:r>
              <a:rPr lang="en-US" sz="2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Date of Submission </a:t>
            </a:r>
            <a:r>
              <a:rPr lang="en-US" sz="2800" b="1" dirty="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:  22-02-2025</a:t>
            </a:r>
          </a:p>
          <a:p>
            <a:pPr marL="527829" lvl="1" indent="-263914" algn="ctr">
              <a:lnSpc>
                <a:spcPts val="3422"/>
              </a:lnSpc>
              <a:buFont typeface="Arial"/>
              <a:buChar char="•"/>
            </a:pPr>
            <a:endParaRPr lang="en-US" sz="2800" b="1" dirty="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63915" lvl="1" algn="ctr">
              <a:lnSpc>
                <a:spcPts val="3422"/>
              </a:lnSpc>
            </a:pPr>
            <a:endParaRPr lang="en-US" sz="2800" b="1" dirty="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63915" lvl="1" algn="ctr">
              <a:lnSpc>
                <a:spcPts val="3422"/>
              </a:lnSpc>
            </a:pPr>
            <a:r>
              <a:rPr lang="en-US" sz="2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Tools Used </a:t>
            </a:r>
            <a:r>
              <a:rPr lang="en-US" sz="2800" b="1" dirty="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:                 MySQL +                    </a:t>
            </a:r>
            <a:r>
              <a:rPr lang="en-US" sz="2800" b="1" dirty="0" err="1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PowerBI</a:t>
            </a:r>
            <a:endParaRPr lang="en-US" sz="2800" b="1" dirty="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EF972-B745-3170-6987-260C7B69E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591300"/>
            <a:ext cx="1383387" cy="1383387"/>
          </a:xfrm>
          <a:prstGeom prst="rect">
            <a:avLst/>
          </a:prstGeom>
        </p:spPr>
      </p:pic>
      <p:pic>
        <p:nvPicPr>
          <p:cNvPr id="8" name="Picture 7" descr="A logo of a server&#10;&#10;AI-generated content may be incorrect.">
            <a:extLst>
              <a:ext uri="{FF2B5EF4-FFF2-40B4-BE49-F238E27FC236}">
                <a16:creationId xmlns:a16="http://schemas.microsoft.com/office/drawing/2014/main" id="{EEDFF10E-B436-85E7-F27D-500770FADF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6869787"/>
            <a:ext cx="11049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FEC3-B5C3-4E49-9DD7-360E92281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5328BDC4-A7A5-8293-6B8B-DE40C0EB34B3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C35995A-017C-5976-940C-C6C6F4B65014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4C290F-7EF2-AC3A-CAD6-71291D301AE8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01279F5-0910-F7F4-710A-CC86B50AB436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60D9E57-3B66-BB0C-5B6D-5E450BCC6420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9B168FB-2444-3E4D-1727-4C8F646234E1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F7E6F81-C3CF-4050-BB95-54A91A45A54F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05397C-491B-A612-8B41-55E6145CEBF8}"/>
              </a:ext>
            </a:extLst>
          </p:cNvPr>
          <p:cNvSpPr txBox="1"/>
          <p:nvPr/>
        </p:nvSpPr>
        <p:spPr>
          <a:xfrm>
            <a:off x="3221506" y="502207"/>
            <a:ext cx="1241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Business Recommendations</a:t>
            </a:r>
            <a:endParaRPr lang="en-US" sz="60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DE9CD-A243-4811-C207-2ABE08C823F2}"/>
              </a:ext>
            </a:extLst>
          </p:cNvPr>
          <p:cNvSpPr txBox="1"/>
          <p:nvPr/>
        </p:nvSpPr>
        <p:spPr>
          <a:xfrm>
            <a:off x="381000" y="2056814"/>
            <a:ext cx="169164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🩺 </a:t>
            </a:r>
            <a:r>
              <a:rPr lang="en-US" sz="3200" b="1" dirty="0"/>
              <a:t>Strengthen Early Detection Programs</a:t>
            </a:r>
            <a:r>
              <a:rPr lang="en-US" sz="3200" dirty="0"/>
              <a:t> – Increase screening and awareness campaigns to improve early diagnosis rates.</a:t>
            </a:r>
          </a:p>
          <a:p>
            <a:r>
              <a:rPr lang="en-US" sz="3200" dirty="0"/>
              <a:t>🚭 </a:t>
            </a:r>
            <a:r>
              <a:rPr lang="en-US" sz="3200" b="1" dirty="0"/>
              <a:t>Enhance Tobacco Control Policies</a:t>
            </a:r>
            <a:r>
              <a:rPr lang="en-US" sz="3200" dirty="0"/>
              <a:t> – Stricter regulations, higher taxation on tobacco, and targeted awareness campaigns are crucial.</a:t>
            </a:r>
          </a:p>
          <a:p>
            <a:r>
              <a:rPr lang="en-US" sz="3200" dirty="0"/>
              <a:t>🏭 </a:t>
            </a:r>
            <a:r>
              <a:rPr lang="en-US" sz="3200" b="1" dirty="0"/>
              <a:t>Reduce Air Pollution &amp; Occupational Hazards</a:t>
            </a:r>
            <a:r>
              <a:rPr lang="en-US" sz="3200" dirty="0"/>
              <a:t> – Implement stronger regulations for air quality control and workplace safety in high-risk industries.</a:t>
            </a:r>
          </a:p>
          <a:p>
            <a:r>
              <a:rPr lang="en-US" sz="3200" dirty="0"/>
              <a:t>💊 </a:t>
            </a:r>
            <a:r>
              <a:rPr lang="en-US" sz="3200" b="1" dirty="0"/>
              <a:t>Improve Treatment Accessibility</a:t>
            </a:r>
            <a:r>
              <a:rPr lang="en-US" sz="3200" dirty="0"/>
              <a:t> – Expand access to surgery and targeted therapies, especially in developing countries.</a:t>
            </a:r>
          </a:p>
          <a:p>
            <a:r>
              <a:rPr lang="en-US" sz="3200" dirty="0"/>
              <a:t>📡 </a:t>
            </a:r>
            <a:r>
              <a:rPr lang="en-US" sz="3200" b="1" dirty="0"/>
              <a:t>Leverage Data &amp; AI for Risk Prediction</a:t>
            </a:r>
            <a:r>
              <a:rPr lang="en-US" sz="3200" dirty="0"/>
              <a:t> – Use machine learning to identify high-risk populations and optimize healthcare strategies.</a:t>
            </a:r>
          </a:p>
          <a:p>
            <a:r>
              <a:rPr lang="en-US" sz="3200" dirty="0"/>
              <a:t>📢 </a:t>
            </a:r>
            <a:r>
              <a:rPr lang="en-US" sz="3200" b="1" dirty="0"/>
              <a:t>Personalized Prevention Strategies</a:t>
            </a:r>
            <a:r>
              <a:rPr lang="en-US" sz="3200" dirty="0"/>
              <a:t> – Tailor awareness programs for different demographics (age, gender, location) to ensure effective outreach.</a:t>
            </a:r>
          </a:p>
          <a:p>
            <a:r>
              <a:rPr lang="en-US" sz="3200" dirty="0"/>
              <a:t>🏛 </a:t>
            </a:r>
            <a:r>
              <a:rPr lang="en-US" sz="3200" b="1" dirty="0"/>
              <a:t>Global Policy Reforms</a:t>
            </a:r>
            <a:r>
              <a:rPr lang="en-US" sz="3200" dirty="0"/>
              <a:t> – Advocate for stronger healthcare infrastructure and research funding in high-mortality countries.</a:t>
            </a:r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5A9991A-B33F-1806-A469-88A11A21E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031" y="145149"/>
            <a:ext cx="2180722" cy="17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5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9279D-D4D8-EB51-0F56-51ACA2DD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D29C4AC0-5841-4D0F-3092-C17BE7E87F79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C76FCBB-CC34-0312-24D8-72763A9152DB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3F216C6-BB9C-FB64-802E-339E386D10DC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CE2FB98-7AE7-6F82-0C07-59E8CDC2DC25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F83ECD4-B69F-0ABB-0ED3-4B9818E8AE73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0B042BD-5010-E843-71BE-B1F4EE76FCBF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5F6132A-9F18-74AA-CE47-833A0E8D1EC4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10D6FD-B261-3E7A-CAFC-2DF10A83E183}"/>
              </a:ext>
            </a:extLst>
          </p:cNvPr>
          <p:cNvSpPr txBox="1"/>
          <p:nvPr/>
        </p:nvSpPr>
        <p:spPr>
          <a:xfrm>
            <a:off x="3221506" y="502207"/>
            <a:ext cx="12419832" cy="150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22"/>
              </a:lnSpc>
            </a:pPr>
            <a:r>
              <a:rPr lang="en-US" sz="6000" b="1" dirty="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References &amp;</a:t>
            </a:r>
          </a:p>
          <a:p>
            <a:pPr algn="ctr">
              <a:lnSpc>
                <a:spcPts val="3422"/>
              </a:lnSpc>
            </a:pPr>
            <a:endParaRPr lang="en-US" sz="6000" b="1" dirty="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422"/>
              </a:lnSpc>
            </a:pPr>
            <a:r>
              <a:rPr lang="en-US" sz="6000" b="1" dirty="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 Acknowledgments</a:t>
            </a:r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4DECBD3-94D4-72BC-9DDA-8C9BF0C92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104177"/>
            <a:ext cx="2180722" cy="1712335"/>
          </a:xfrm>
          <a:prstGeom prst="rect">
            <a:avLst/>
          </a:prstGeom>
        </p:spPr>
      </p:pic>
      <p:pic>
        <p:nvPicPr>
          <p:cNvPr id="6" name="Picture 5" descr="A gold medal with red ribbons&#10;&#10;AI-generated content may be incorrect.">
            <a:extLst>
              <a:ext uri="{FF2B5EF4-FFF2-40B4-BE49-F238E27FC236}">
                <a16:creationId xmlns:a16="http://schemas.microsoft.com/office/drawing/2014/main" id="{AA3AADDD-C18F-A4B3-9610-E3DBB23DBE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038600" y="105289"/>
            <a:ext cx="1506823" cy="1506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7FCDE8-C5F0-076B-CC2D-92202FAF2B5F}"/>
              </a:ext>
            </a:extLst>
          </p:cNvPr>
          <p:cNvSpPr txBox="1"/>
          <p:nvPr/>
        </p:nvSpPr>
        <p:spPr>
          <a:xfrm>
            <a:off x="228600" y="3282340"/>
            <a:ext cx="124198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dirty="0"/>
          </a:p>
          <a:p>
            <a:r>
              <a:rPr lang="en-US" sz="3200" dirty="0"/>
              <a:t>🛠 </a:t>
            </a:r>
            <a:r>
              <a:rPr lang="en-US" sz="3200" b="1" dirty="0"/>
              <a:t>Tools &amp; Technologies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SQL</a:t>
            </a:r>
            <a:r>
              <a:rPr lang="en-US" sz="3200" dirty="0"/>
              <a:t> – Data extraction and Querying the patient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   Power BI</a:t>
            </a:r>
            <a:r>
              <a:rPr lang="en-US" sz="3200" dirty="0"/>
              <a:t>– Data visualization and dashboard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AAC47-6F54-2FB1-CE7E-5385ABF6AC23}"/>
              </a:ext>
            </a:extLst>
          </p:cNvPr>
          <p:cNvSpPr txBox="1"/>
          <p:nvPr/>
        </p:nvSpPr>
        <p:spPr>
          <a:xfrm>
            <a:off x="228600" y="2274627"/>
            <a:ext cx="116065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📊 </a:t>
            </a:r>
            <a:r>
              <a:rPr lang="en-US" sz="3200" b="1" dirty="0"/>
              <a:t>Data</a:t>
            </a:r>
            <a:r>
              <a:rPr lang="en-US" sz="3600" b="1" dirty="0"/>
              <a:t> Source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/>
              <a:t>Lung Cancer Dataset</a:t>
            </a:r>
            <a:r>
              <a:rPr lang="en-US" sz="3600" dirty="0"/>
              <a:t> provided by </a:t>
            </a:r>
            <a:r>
              <a:rPr lang="en-US" sz="3600" b="1" dirty="0" err="1"/>
              <a:t>Futurion</a:t>
            </a:r>
            <a:r>
              <a:rPr lang="en-US" sz="3600" b="1" dirty="0"/>
              <a:t> Tech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C8E55C-A8E9-E9BF-C7D6-9EB36D03645B}"/>
              </a:ext>
            </a:extLst>
          </p:cNvPr>
          <p:cNvSpPr txBox="1"/>
          <p:nvPr/>
        </p:nvSpPr>
        <p:spPr>
          <a:xfrm>
            <a:off x="-2057400" y="5338802"/>
            <a:ext cx="9144000" cy="1013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22"/>
              </a:lnSpc>
            </a:pPr>
            <a:endParaRPr lang="en-US" sz="3600" b="1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422"/>
              </a:lnSpc>
            </a:pPr>
            <a:r>
              <a:rPr lang="en-US" sz="360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 Acknowledgments: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43719-B9C2-7645-1EA0-2913216B1CB7}"/>
              </a:ext>
            </a:extLst>
          </p:cNvPr>
          <p:cNvSpPr txBox="1"/>
          <p:nvPr/>
        </p:nvSpPr>
        <p:spPr>
          <a:xfrm>
            <a:off x="259080" y="6359776"/>
            <a:ext cx="156025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This project was independently conducted as part of a </a:t>
            </a:r>
            <a:r>
              <a:rPr lang="en-US" sz="2800" b="1" dirty="0"/>
              <a:t>data analytics challenge</a:t>
            </a:r>
            <a:r>
              <a:rPr lang="en-US" sz="2800" dirty="0"/>
              <a:t>, where I performed end-to-end analysis, created dashboards, and extracted insights using </a:t>
            </a:r>
            <a:r>
              <a:rPr lang="en-US" sz="2800" b="1" dirty="0"/>
              <a:t>MySQL &amp; </a:t>
            </a:r>
            <a:r>
              <a:rPr lang="en-US" sz="2800" b="1" dirty="0" err="1"/>
              <a:t>PowerBI</a:t>
            </a:r>
            <a:r>
              <a:rPr lang="en-US" sz="2800" dirty="0"/>
              <a:t>.</a:t>
            </a:r>
          </a:p>
          <a:p>
            <a:r>
              <a:rPr lang="en-US" sz="2800" dirty="0"/>
              <a:t>The </a:t>
            </a:r>
            <a:r>
              <a:rPr lang="en-US" sz="2800" b="1" dirty="0"/>
              <a:t>Lung Cancer Dataset</a:t>
            </a:r>
            <a:r>
              <a:rPr lang="en-US" sz="2800" dirty="0"/>
              <a:t> was provided by </a:t>
            </a:r>
            <a:r>
              <a:rPr lang="en-US" sz="2800" b="1" dirty="0"/>
              <a:t>Sakshi </a:t>
            </a:r>
            <a:r>
              <a:rPr lang="en-US" sz="2800" b="1" dirty="0" err="1"/>
              <a:t>Mogal</a:t>
            </a:r>
            <a:r>
              <a:rPr lang="en-US" sz="2800" dirty="0"/>
              <a:t> and </a:t>
            </a:r>
            <a:r>
              <a:rPr lang="en-US" sz="2800" b="1" dirty="0" err="1"/>
              <a:t>Futurion</a:t>
            </a:r>
            <a:r>
              <a:rPr lang="en-US" sz="2800" b="1" dirty="0"/>
              <a:t> Tech</a:t>
            </a:r>
            <a:r>
              <a:rPr lang="en-US" sz="2800" dirty="0"/>
              <a:t>, serving as the primary data source. The analysis involved </a:t>
            </a:r>
            <a:r>
              <a:rPr lang="en-US" sz="2800" b="1" dirty="0"/>
              <a:t>data cleaning, SQL queries, visualization, and dashboard creation</a:t>
            </a:r>
            <a:r>
              <a:rPr lang="en-US" sz="2800" dirty="0"/>
              <a:t> to derive meaningful insights.</a:t>
            </a:r>
          </a:p>
          <a:p>
            <a:r>
              <a:rPr lang="en-US" sz="2800" dirty="0"/>
              <a:t>I extend my gratitude to </a:t>
            </a:r>
            <a:r>
              <a:rPr lang="en-US" sz="2800" b="1" dirty="0"/>
              <a:t>Sakshi </a:t>
            </a:r>
            <a:r>
              <a:rPr lang="en-US" sz="2800" b="1" dirty="0" err="1"/>
              <a:t>Mogal</a:t>
            </a:r>
            <a:r>
              <a:rPr lang="en-US" sz="2800" dirty="0"/>
              <a:t> for providing the dataset and to </a:t>
            </a:r>
            <a:r>
              <a:rPr lang="en-US" sz="2800" b="1" dirty="0" err="1"/>
              <a:t>Futurion</a:t>
            </a:r>
            <a:r>
              <a:rPr lang="en-US" sz="2800" b="1" dirty="0"/>
              <a:t> Tech</a:t>
            </a:r>
            <a:r>
              <a:rPr lang="en-US" sz="2800" dirty="0"/>
              <a:t> for enabling this project. This challenge allowed me to apply my analytical skills in a real-world scenario, emphasizing the importance of data-driven decision-making in healthcare. 🚀</a:t>
            </a:r>
          </a:p>
        </p:txBody>
      </p:sp>
    </p:spTree>
    <p:extLst>
      <p:ext uri="{BB962C8B-B14F-4D97-AF65-F5344CB8AC3E}">
        <p14:creationId xmlns:p14="http://schemas.microsoft.com/office/powerpoint/2010/main" val="403188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D8432-EFF1-D74A-20DE-0E9CCADC2586}"/>
              </a:ext>
            </a:extLst>
          </p:cNvPr>
          <p:cNvSpPr txBox="1"/>
          <p:nvPr/>
        </p:nvSpPr>
        <p:spPr>
          <a:xfrm>
            <a:off x="1669897" y="3860502"/>
            <a:ext cx="15961131" cy="30011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71181" y="6257292"/>
            <a:ext cx="13745636" cy="675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3000" b="1" kern="1200" dirty="0">
              <a:solidFill>
                <a:schemeClr val="tx2"/>
              </a:solidFill>
              <a:latin typeface="+mn-lt"/>
              <a:ea typeface="+mn-ea"/>
              <a:cs typeface="+mn-cs"/>
              <a:sym typeface="Poppins Bold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515120" y="-1"/>
            <a:ext cx="3772422" cy="3261500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457" y="6484318"/>
            <a:ext cx="5067641" cy="3802682"/>
            <a:chOff x="-305" y="-1"/>
            <a:chExt cx="3832880" cy="287613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1200" y="-101110"/>
            <a:ext cx="13745636" cy="4400989"/>
            <a:chOff x="0" y="-76200"/>
            <a:chExt cx="3965425" cy="12119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4562856">
                <a:lnSpc>
                  <a:spcPts val="23498"/>
                </a:lnSpc>
                <a:spcAft>
                  <a:spcPts val="600"/>
                </a:spcAft>
              </a:pPr>
              <a:r>
                <a:rPr lang="en-US" sz="16786" b="1" kern="1200" dirty="0" err="1">
                  <a:solidFill>
                    <a:srgbClr val="000000"/>
                  </a:solidFill>
                  <a:latin typeface="Canva Sans Bold"/>
                  <a:ea typeface="+mn-ea"/>
                  <a:cs typeface="+mn-cs"/>
                  <a:sym typeface="Canva Sans Bold"/>
                </a:rPr>
                <a:t>Futurion</a:t>
              </a:r>
              <a:endParaRPr lang="en-US" sz="336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4562856">
                <a:lnSpc>
                  <a:spcPts val="9037"/>
                </a:lnSpc>
                <a:spcAft>
                  <a:spcPts val="600"/>
                </a:spcAft>
              </a:pPr>
              <a:r>
                <a:rPr lang="en-US" sz="6452" kern="1200" spc="609" dirty="0">
                  <a:solidFill>
                    <a:srgbClr val="000000"/>
                  </a:solidFill>
                  <a:latin typeface="Canva Sans"/>
                  <a:ea typeface="+mn-ea"/>
                  <a:cs typeface="+mn-cs"/>
                  <a:sym typeface="Canva Sans"/>
                </a:rPr>
                <a:t>UPSKILLING INDIA</a:t>
              </a:r>
              <a:endParaRPr lang="en-US" sz="1293" spc="1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-3109061" y="-451151"/>
            <a:ext cx="6932523" cy="106105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12" name="Group 12"/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19980" y="602805"/>
            <a:ext cx="2974068" cy="851790"/>
            <a:chOff x="0" y="0"/>
            <a:chExt cx="3965424" cy="11357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256E771-5B51-805B-7FB5-DD4453FBAEF7}"/>
              </a:ext>
            </a:extLst>
          </p:cNvPr>
          <p:cNvSpPr txBox="1"/>
          <p:nvPr/>
        </p:nvSpPr>
        <p:spPr>
          <a:xfrm>
            <a:off x="1126519" y="4743306"/>
            <a:ext cx="1627399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🎯 Objectives:</a:t>
            </a:r>
          </a:p>
          <a:p>
            <a:endParaRPr lang="en-US" sz="2400" b="1" dirty="0"/>
          </a:p>
          <a:p>
            <a:r>
              <a:rPr lang="en-US" sz="2400" dirty="0"/>
              <a:t>✅ </a:t>
            </a:r>
            <a:r>
              <a:rPr lang="en-US" sz="2400" b="1" dirty="0"/>
              <a:t>Identify High-Risk Factors</a:t>
            </a:r>
            <a:r>
              <a:rPr lang="en-US" sz="2400" dirty="0"/>
              <a:t>  – Analyze the impact of </a:t>
            </a:r>
            <a:r>
              <a:rPr lang="en-US" sz="2400" b="1" dirty="0"/>
              <a:t>smoking, passive smoking, air pollution, and occupational exposure</a:t>
            </a:r>
            <a:r>
              <a:rPr lang="en-US" sz="2400" dirty="0"/>
              <a:t> on lung cancer prevalence.</a:t>
            </a:r>
          </a:p>
          <a:p>
            <a:r>
              <a:rPr lang="en-US" sz="2400" dirty="0"/>
              <a:t>📊 </a:t>
            </a:r>
            <a:r>
              <a:rPr lang="en-US" sz="2400" b="1" dirty="0"/>
              <a:t>Assess Survival Patterns</a:t>
            </a:r>
            <a:r>
              <a:rPr lang="en-US" sz="2400" dirty="0"/>
              <a:t>  – Study </a:t>
            </a:r>
            <a:r>
              <a:rPr lang="en-US" sz="2400" b="1" dirty="0"/>
              <a:t>survival years across different cancer stages and treatment types</a:t>
            </a:r>
            <a:r>
              <a:rPr lang="en-US" sz="2400" dirty="0"/>
              <a:t> to understand prognosis.</a:t>
            </a:r>
          </a:p>
          <a:p>
            <a:r>
              <a:rPr lang="en-US" sz="2400" dirty="0"/>
              <a:t>🛑 </a:t>
            </a:r>
            <a:r>
              <a:rPr lang="en-US" sz="2400" b="1" dirty="0"/>
              <a:t>Evaluate Early Detection Benefits</a:t>
            </a:r>
            <a:r>
              <a:rPr lang="en-US" sz="2400" dirty="0"/>
              <a:t>  – Determine how </a:t>
            </a:r>
            <a:r>
              <a:rPr lang="en-US" sz="2400" b="1" dirty="0"/>
              <a:t>early diagnosis influences survival rates and mortality</a:t>
            </a:r>
            <a:r>
              <a:rPr lang="en-US" sz="2400" dirty="0"/>
              <a:t>.</a:t>
            </a:r>
          </a:p>
          <a:p>
            <a:r>
              <a:rPr lang="en-US" sz="2400" dirty="0"/>
              <a:t>🌍 </a:t>
            </a:r>
            <a:r>
              <a:rPr lang="en-US" sz="2400" b="1" dirty="0"/>
              <a:t>Analyze Geographic Trends</a:t>
            </a:r>
            <a:r>
              <a:rPr lang="en-US" sz="2400" dirty="0"/>
              <a:t>  – Compare </a:t>
            </a:r>
            <a:r>
              <a:rPr lang="en-US" sz="2400" b="1" dirty="0"/>
              <a:t>lung cancer prevalence, mortality, and healthcare access</a:t>
            </a:r>
            <a:r>
              <a:rPr lang="en-US" sz="2400" dirty="0"/>
              <a:t> in developed vs. developing countries.</a:t>
            </a:r>
          </a:p>
          <a:p>
            <a:r>
              <a:rPr lang="en-US" sz="2400" dirty="0"/>
              <a:t>🤖 </a:t>
            </a:r>
            <a:r>
              <a:rPr lang="en-US" sz="2400" b="1" dirty="0"/>
              <a:t>Provide Predictive Insights</a:t>
            </a:r>
            <a:r>
              <a:rPr lang="en-US" sz="2400" dirty="0"/>
              <a:t>  – Use </a:t>
            </a:r>
            <a:r>
              <a:rPr lang="en-US" sz="2400" b="1" dirty="0"/>
              <a:t>statistical analysis</a:t>
            </a:r>
            <a:r>
              <a:rPr lang="en-US" sz="2400" dirty="0"/>
              <a:t> to identify </a:t>
            </a:r>
            <a:r>
              <a:rPr lang="en-US" sz="2400" b="1" dirty="0"/>
              <a:t>correlations between lifestyle factors and lung cancer risks</a:t>
            </a:r>
            <a:r>
              <a:rPr lang="en-US" sz="2400" dirty="0"/>
              <a:t> for preventive strategies.</a:t>
            </a:r>
          </a:p>
          <a:p>
            <a:r>
              <a:rPr lang="en-US" sz="2400" dirty="0"/>
              <a:t>🏥 </a:t>
            </a:r>
            <a:r>
              <a:rPr lang="en-US" sz="2400" b="1" dirty="0"/>
              <a:t>Support Healthcare Decision-Making</a:t>
            </a:r>
            <a:r>
              <a:rPr lang="en-US" sz="2400" dirty="0"/>
              <a:t>  – Offer </a:t>
            </a:r>
            <a:r>
              <a:rPr lang="en-US" sz="2400" b="1" dirty="0"/>
              <a:t>data-driven insights</a:t>
            </a:r>
            <a:r>
              <a:rPr lang="en-US" sz="2400" dirty="0"/>
              <a:t> for policymakers and healthcare professionals to </a:t>
            </a:r>
            <a:r>
              <a:rPr lang="en-US" sz="2400" b="1" dirty="0"/>
              <a:t>improve early screening and treatment approaches</a:t>
            </a:r>
            <a:r>
              <a:rPr lang="en-US" sz="24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2462DD-48BA-6446-639F-0768960194E7}"/>
              </a:ext>
            </a:extLst>
          </p:cNvPr>
          <p:cNvSpPr txBox="1"/>
          <p:nvPr/>
        </p:nvSpPr>
        <p:spPr>
          <a:xfrm>
            <a:off x="1195398" y="2111899"/>
            <a:ext cx="1594960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🩺 </a:t>
            </a:r>
            <a:r>
              <a:rPr lang="en-US" sz="4400" b="1" dirty="0">
                <a:solidFill>
                  <a:srgbClr val="0070C0"/>
                </a:solidFill>
              </a:rPr>
              <a:t>Problem Statement:</a:t>
            </a:r>
          </a:p>
          <a:p>
            <a:endParaRPr lang="en-US" b="1" dirty="0"/>
          </a:p>
          <a:p>
            <a:r>
              <a:rPr lang="en-US" sz="2400" dirty="0"/>
              <a:t>Lung cancer remains one of the </a:t>
            </a:r>
            <a:r>
              <a:rPr lang="en-US" sz="2400" b="1" dirty="0"/>
              <a:t>leading causes of death worldwide</a:t>
            </a:r>
            <a:r>
              <a:rPr lang="en-US" sz="2400" dirty="0"/>
              <a:t>, influenced by factors such as </a:t>
            </a:r>
            <a:r>
              <a:rPr lang="en-US" sz="2400" b="1" dirty="0"/>
              <a:t>smoking, air pollution, genetic predisposition, and occupational exposure</a:t>
            </a:r>
            <a:r>
              <a:rPr lang="en-US" sz="2400" dirty="0"/>
              <a:t>. Early detection and targeted treatment strategies can significantly </a:t>
            </a:r>
            <a:r>
              <a:rPr lang="en-US" sz="2400" b="1" dirty="0"/>
              <a:t>improve survival rates and reduce mortality</a:t>
            </a:r>
            <a:r>
              <a:rPr lang="en-US" sz="2400" dirty="0"/>
              <a:t>. This project aims to </a:t>
            </a:r>
            <a:r>
              <a:rPr lang="en-US" sz="2400" b="1" dirty="0"/>
              <a:t>analyze key risk factors, survival patterns, and the impact of early diagnosis and treatment on patient outcomes</a:t>
            </a:r>
            <a:r>
              <a:rPr lang="en-US" sz="2400" dirty="0"/>
              <a:t>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3B5D68-ECBD-4974-8D59-02126AAA9270}"/>
              </a:ext>
            </a:extLst>
          </p:cNvPr>
          <p:cNvSpPr/>
          <p:nvPr/>
        </p:nvSpPr>
        <p:spPr>
          <a:xfrm>
            <a:off x="4038600" y="391510"/>
            <a:ext cx="11734800" cy="9462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Problem Statement &amp; Objectives</a:t>
            </a:r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A yellow triangle with a red handle under a magnifying glass&#10;&#10;AI-generated content may be incorrect.">
            <a:extLst>
              <a:ext uri="{FF2B5EF4-FFF2-40B4-BE49-F238E27FC236}">
                <a16:creationId xmlns:a16="http://schemas.microsoft.com/office/drawing/2014/main" id="{A7957290-F19E-CE27-D3C6-F48D18DD38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21" y="406618"/>
            <a:ext cx="1206878" cy="1206878"/>
          </a:xfrm>
          <a:prstGeom prst="rect">
            <a:avLst/>
          </a:prstGeom>
        </p:spPr>
      </p:pic>
      <p:pic>
        <p:nvPicPr>
          <p:cNvPr id="5" name="Picture 4" descr="A red and white target with a arrow&#10;&#10;AI-generated content may be incorrect.">
            <a:extLst>
              <a:ext uri="{FF2B5EF4-FFF2-40B4-BE49-F238E27FC236}">
                <a16:creationId xmlns:a16="http://schemas.microsoft.com/office/drawing/2014/main" id="{6AEAB139-48DC-BA6E-8677-8B59A1C0DB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882" y="362027"/>
            <a:ext cx="1206878" cy="12068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D82D8-61D6-CB72-A605-94F44BF1D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19FE1D6-459F-E652-0D3C-27CE95BFDE15}"/>
              </a:ext>
            </a:extLst>
          </p:cNvPr>
          <p:cNvGrpSpPr/>
          <p:nvPr/>
        </p:nvGrpSpPr>
        <p:grpSpPr>
          <a:xfrm>
            <a:off x="17479952" y="8420924"/>
            <a:ext cx="963616" cy="837376"/>
            <a:chOff x="-12038" y="-38100"/>
            <a:chExt cx="979178" cy="8509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D97157-B969-6E30-930B-8E57F963FDA0}"/>
                </a:ext>
              </a:extLst>
            </p:cNvPr>
            <p:cNvSpPr/>
            <p:nvPr/>
          </p:nvSpPr>
          <p:spPr>
            <a:xfrm>
              <a:off x="-12038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40BA40F-0E97-78F3-07BC-7BFE9A8D90D2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F57D8A71-6619-1BAB-6C6C-002D158DD907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27943A9-239E-E837-115D-73C8EA71925A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-76200"/>
            <a:chExt cx="3965425" cy="121192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B7B35404-28EF-B355-594C-058FAE4DC3BB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1249938-1044-1612-C71A-DA0FAF460962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  <a:endParaRPr lang="en-US" sz="336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F80516C-D234-D593-551B-A1E4E49D07F3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C81760-99D9-0D59-C569-075FFB153F1B}"/>
              </a:ext>
            </a:extLst>
          </p:cNvPr>
          <p:cNvSpPr/>
          <p:nvPr/>
        </p:nvSpPr>
        <p:spPr>
          <a:xfrm>
            <a:off x="4330756" y="251975"/>
            <a:ext cx="11734800" cy="9462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Dataset Overview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19C03-B6CA-B6EF-B4E0-CFB179953D3D}"/>
              </a:ext>
            </a:extLst>
          </p:cNvPr>
          <p:cNvSpPr txBox="1"/>
          <p:nvPr/>
        </p:nvSpPr>
        <p:spPr>
          <a:xfrm>
            <a:off x="1066800" y="1714500"/>
            <a:ext cx="16764000" cy="815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📂 </a:t>
            </a:r>
            <a:r>
              <a:rPr lang="en-US" sz="4000" b="1" dirty="0"/>
              <a:t>Dataset Summary</a:t>
            </a:r>
          </a:p>
          <a:p>
            <a:br>
              <a:rPr lang="en-US" dirty="0"/>
            </a:br>
            <a:r>
              <a:rPr lang="en-US" sz="2400" dirty="0"/>
              <a:t>🗂️ </a:t>
            </a:r>
            <a:r>
              <a:rPr lang="en-US" sz="2400" b="1" dirty="0"/>
              <a:t>Records:</a:t>
            </a:r>
            <a:r>
              <a:rPr lang="en-US" sz="2400" dirty="0"/>
              <a:t> 2,20,633patient records</a:t>
            </a:r>
            <a:br>
              <a:rPr lang="en-US" sz="2400" dirty="0"/>
            </a:br>
            <a:r>
              <a:rPr lang="en-US" sz="2400" dirty="0"/>
              <a:t>📌 </a:t>
            </a:r>
            <a:r>
              <a:rPr lang="en-US" sz="2400" b="1" dirty="0"/>
              <a:t>Source:</a:t>
            </a:r>
            <a:r>
              <a:rPr lang="en-US" sz="2400" dirty="0"/>
              <a:t> </a:t>
            </a:r>
            <a:r>
              <a:rPr lang="en-US" sz="2400" dirty="0" err="1"/>
              <a:t>Futurion</a:t>
            </a:r>
            <a:r>
              <a:rPr lang="en-US" sz="2400" dirty="0"/>
              <a:t> Tech </a:t>
            </a:r>
            <a:r>
              <a:rPr lang="en-US" sz="2400" dirty="0">
                <a:hlinkClick r:id="rId4"/>
              </a:rPr>
              <a:t>Dataset link</a:t>
            </a:r>
            <a:r>
              <a:rPr lang="en-US" sz="2400" dirty="0"/>
              <a:t> https://github.com/Sakshi99997555/DA-Portfolio-Project-Challenge/blob/main/lung_cancer_Dataset.csv</a:t>
            </a:r>
          </a:p>
          <a:p>
            <a:br>
              <a:rPr lang="en-US" dirty="0"/>
            </a:br>
            <a:r>
              <a:rPr lang="en-US" sz="2400" b="1" dirty="0"/>
              <a:t>📊 Columns Included (24 Features):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🏥 </a:t>
            </a:r>
            <a:r>
              <a:rPr lang="en-US" sz="2800" b="1" dirty="0"/>
              <a:t>Demographics:</a:t>
            </a:r>
            <a:r>
              <a:rPr lang="en-US" sz="2800" dirty="0"/>
              <a:t> Country, Population Size, Age, Gender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🚬 </a:t>
            </a:r>
            <a:r>
              <a:rPr lang="en-US" sz="2800" b="1" dirty="0"/>
              <a:t>Lifestyle Factors:</a:t>
            </a:r>
            <a:r>
              <a:rPr lang="en-US" sz="2800" dirty="0"/>
              <a:t> Smoker, Years of Smoking, Cigarettes per Day, Passive Smoker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🧬 </a:t>
            </a:r>
            <a:r>
              <a:rPr lang="en-US" sz="2800" b="1" dirty="0"/>
              <a:t>Medical History:</a:t>
            </a:r>
            <a:r>
              <a:rPr lang="en-US" sz="2800" dirty="0"/>
              <a:t> Family History, Lung Cancer Diagnosis, Cancer Stage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🌍 </a:t>
            </a:r>
            <a:r>
              <a:rPr lang="en-US" sz="2800" b="1" dirty="0"/>
              <a:t>Environmental Factors:</a:t>
            </a:r>
            <a:r>
              <a:rPr lang="en-US" sz="2800" dirty="0"/>
              <a:t> Air Pollution Exposure, Occupational Exposure, Indoor Pollution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🏥 </a:t>
            </a:r>
            <a:r>
              <a:rPr lang="en-US" sz="2800" b="1" dirty="0"/>
              <a:t>Healthcare &amp; Treatment:</a:t>
            </a:r>
            <a:r>
              <a:rPr lang="en-US" sz="2800" dirty="0"/>
              <a:t> Healthcare Access, Early Detection, Treatment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📈 </a:t>
            </a:r>
            <a:r>
              <a:rPr lang="en-US" sz="2800" b="1" dirty="0"/>
              <a:t>Outcome Metrics:</a:t>
            </a:r>
            <a:r>
              <a:rPr lang="en-US" sz="2800" dirty="0"/>
              <a:t> Survival Years, Annual Lung Cancer Deaths, Prevalence Rate, Mortality Rate</a:t>
            </a:r>
          </a:p>
          <a:p>
            <a:endParaRPr lang="en-US" sz="2800" dirty="0"/>
          </a:p>
          <a:p>
            <a:r>
              <a:rPr lang="en-US" sz="3600" dirty="0"/>
              <a:t>🛠 </a:t>
            </a:r>
            <a:r>
              <a:rPr lang="en-US" sz="3600" b="1" dirty="0"/>
              <a:t>Data Cleaning &amp; Preprocessing</a:t>
            </a:r>
          </a:p>
          <a:p>
            <a:br>
              <a:rPr lang="en-US" sz="2400" dirty="0"/>
            </a:br>
            <a:r>
              <a:rPr lang="en-US" sz="2400" dirty="0"/>
              <a:t>✔️ </a:t>
            </a:r>
            <a:r>
              <a:rPr lang="en-US" sz="2400" b="1" dirty="0"/>
              <a:t>Handled Missing Values</a:t>
            </a:r>
            <a:r>
              <a:rPr lang="en-US" sz="2400" dirty="0"/>
              <a:t> (Replaced or Removed Incomplete Data)</a:t>
            </a:r>
            <a:br>
              <a:rPr lang="en-US" sz="2400" dirty="0"/>
            </a:br>
            <a:r>
              <a:rPr lang="en-US" sz="2400" dirty="0"/>
              <a:t>✔️ </a:t>
            </a:r>
            <a:r>
              <a:rPr lang="en-US" sz="2400" b="1" dirty="0"/>
              <a:t>Standardized Categorical Values</a:t>
            </a:r>
            <a:r>
              <a:rPr lang="en-US" sz="2400" dirty="0"/>
              <a:t> (Yes/No, Male/Female)</a:t>
            </a:r>
            <a:br>
              <a:rPr lang="en-US" sz="2400" dirty="0"/>
            </a:br>
            <a:r>
              <a:rPr lang="en-US" sz="2400" dirty="0"/>
              <a:t>✔️ </a:t>
            </a:r>
            <a:r>
              <a:rPr lang="en-US" sz="2400" b="1" dirty="0"/>
              <a:t>Converted Data Types</a:t>
            </a:r>
            <a:r>
              <a:rPr lang="en-US" sz="2400" dirty="0"/>
              <a:t> (Dates, Numeric Conversions)</a:t>
            </a:r>
            <a:br>
              <a:rPr lang="en-US" sz="2400" dirty="0"/>
            </a:br>
            <a:r>
              <a:rPr lang="en-US" sz="2400" dirty="0"/>
              <a:t>✔️ </a:t>
            </a:r>
            <a:r>
              <a:rPr lang="en-US" sz="2400" b="1" dirty="0"/>
              <a:t>Removed Duplicates</a:t>
            </a:r>
            <a:r>
              <a:rPr lang="en-US" sz="2400" dirty="0"/>
              <a:t> (Ensured Unique Records)</a:t>
            </a:r>
          </a:p>
        </p:txBody>
      </p:sp>
    </p:spTree>
    <p:extLst>
      <p:ext uri="{BB962C8B-B14F-4D97-AF65-F5344CB8AC3E}">
        <p14:creationId xmlns:p14="http://schemas.microsoft.com/office/powerpoint/2010/main" val="416137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382E4-D0A9-E865-BBE4-21BAE6341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F3DDDC27-223B-46DF-A5DD-10FB65AD2706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DF3C628-87F9-861D-DF98-C4FCEFFD447A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E3ECE30-295A-A0A8-06B0-8C6E42CAE665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7CF0DFC-6E2A-C3CA-BE8C-D54BEDE33C66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DBFA169-8D62-7279-0417-4D6DDB1222F3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2D7C93D-EF7C-D9B0-4088-795FB18A312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777994B-E716-EFA8-6A34-E5FC093817EC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281662-ABED-DC31-9449-4EAD723AA21C}"/>
              </a:ext>
            </a:extLst>
          </p:cNvPr>
          <p:cNvSpPr txBox="1"/>
          <p:nvPr/>
        </p:nvSpPr>
        <p:spPr>
          <a:xfrm>
            <a:off x="6236687" y="269830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5917D-2FEC-EE48-5711-708007F68C25}"/>
              </a:ext>
            </a:extLst>
          </p:cNvPr>
          <p:cNvSpPr txBox="1"/>
          <p:nvPr/>
        </p:nvSpPr>
        <p:spPr>
          <a:xfrm>
            <a:off x="7013648" y="1682641"/>
            <a:ext cx="715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70C0"/>
                </a:solidFill>
              </a:rPr>
              <a:t>MY SQL Reports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F297FF-B11B-2ED0-350A-C65BE7DA5BF2}"/>
              </a:ext>
            </a:extLst>
          </p:cNvPr>
          <p:cNvSpPr/>
          <p:nvPr/>
        </p:nvSpPr>
        <p:spPr>
          <a:xfrm>
            <a:off x="3969331" y="4611746"/>
            <a:ext cx="7104233" cy="38268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002060"/>
                </a:solidFill>
              </a:rPr>
              <a:t>SQL Queries &amp; Reports</a:t>
            </a:r>
          </a:p>
        </p:txBody>
      </p:sp>
      <p:pic>
        <p:nvPicPr>
          <p:cNvPr id="6" name="Picture 5" descr="A logo of a server&#10;&#10;AI-generated content may be incorrect.">
            <a:extLst>
              <a:ext uri="{FF2B5EF4-FFF2-40B4-BE49-F238E27FC236}">
                <a16:creationId xmlns:a16="http://schemas.microsoft.com/office/drawing/2014/main" id="{8A059234-1D06-BC40-75ED-482CE5A72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28510"/>
            <a:ext cx="3826885" cy="3826885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47124867-9FAC-AB73-74AC-1E0744198BF2}"/>
              </a:ext>
            </a:extLst>
          </p:cNvPr>
          <p:cNvSpPr/>
          <p:nvPr/>
        </p:nvSpPr>
        <p:spPr>
          <a:xfrm>
            <a:off x="11734800" y="5052764"/>
            <a:ext cx="5217369" cy="287013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EA8643-0D78-ECF5-A1B6-ECBE82E8360A}"/>
              </a:ext>
            </a:extLst>
          </p:cNvPr>
          <p:cNvSpPr txBox="1"/>
          <p:nvPr/>
        </p:nvSpPr>
        <p:spPr>
          <a:xfrm>
            <a:off x="5334000" y="104181"/>
            <a:ext cx="9223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SQL Queries &amp; Solutions</a:t>
            </a:r>
          </a:p>
          <a:p>
            <a:r>
              <a:rPr lang="en-US" sz="4800" b="1" dirty="0">
                <a:solidFill>
                  <a:srgbClr val="0070C0"/>
                </a:solidFill>
                <a:latin typeface="Poppins"/>
                <a:cs typeface="Poppins"/>
                <a:sym typeface="Poppins"/>
              </a:rPr>
              <a:t>                 Basic Level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4" name="Picture 5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E604F2-2451-E765-A33B-A7B39A606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030" y="4107678"/>
            <a:ext cx="9223511" cy="326607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BB7E53B-F039-D6F0-E231-C5FA44720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00036"/>
            <a:ext cx="13182600" cy="2031998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8" name="Picture 5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3E3AF780-EB55-1162-4076-1B558554B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9" y="6149329"/>
            <a:ext cx="8194140" cy="3848408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60" name="Picture 59" descr="A blue and white box with black text&#10;&#10;AI-generated content may be incorrect.">
            <a:extLst>
              <a:ext uri="{FF2B5EF4-FFF2-40B4-BE49-F238E27FC236}">
                <a16:creationId xmlns:a16="http://schemas.microsoft.com/office/drawing/2014/main" id="{7DE59375-A45C-1175-98C1-B2B5F92A9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506" y="8226851"/>
            <a:ext cx="6193767" cy="1263016"/>
          </a:xfrm>
          <a:prstGeom prst="rect">
            <a:avLst/>
          </a:prstGeom>
        </p:spPr>
      </p:pic>
      <p:sp>
        <p:nvSpPr>
          <p:cNvPr id="62" name="Arrow: Curved Right 61">
            <a:extLst>
              <a:ext uri="{FF2B5EF4-FFF2-40B4-BE49-F238E27FC236}">
                <a16:creationId xmlns:a16="http://schemas.microsoft.com/office/drawing/2014/main" id="{267EAD54-AF14-5B09-9910-6E375349FD7F}"/>
              </a:ext>
            </a:extLst>
          </p:cNvPr>
          <p:cNvSpPr/>
          <p:nvPr/>
        </p:nvSpPr>
        <p:spPr>
          <a:xfrm>
            <a:off x="5864421" y="3993256"/>
            <a:ext cx="2743200" cy="203199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9FE47CE-FDD8-B257-D752-4CF6DD1E7E3A}"/>
              </a:ext>
            </a:extLst>
          </p:cNvPr>
          <p:cNvSpPr/>
          <p:nvPr/>
        </p:nvSpPr>
        <p:spPr>
          <a:xfrm>
            <a:off x="9144000" y="8073533"/>
            <a:ext cx="1902042" cy="15473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FF796-7F96-6C13-EA7D-1471126E0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7004AC16-8630-FCA8-3F6D-ABCE6424B39E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545332F-0666-9913-8A9F-7DB4AE56DF21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841F9CE-CA14-E8C1-3E31-6B0A68CB2B26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D32822B-A82A-DEF5-7DC8-178C7C3259CC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33E401E-D73F-BE2E-C906-3AA817F57B6A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4DEEDB3-3A4A-800D-27B3-39411E63E22F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CC4A274-EE0E-158C-7550-028DA7919583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376397C-F932-CE98-0F23-9B60A075C915}"/>
              </a:ext>
            </a:extLst>
          </p:cNvPr>
          <p:cNvSpPr txBox="1"/>
          <p:nvPr/>
        </p:nvSpPr>
        <p:spPr>
          <a:xfrm>
            <a:off x="5638800" y="687467"/>
            <a:ext cx="922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SQL Queries &amp; Solutions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F41E832-FBCE-4B07-CDDF-276B12D2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1" y="1671074"/>
            <a:ext cx="10673514" cy="1279898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28" name="Picture 2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FD44BCC-332A-60B8-BFD8-321BB8776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1196712"/>
            <a:ext cx="2667000" cy="1830735"/>
          </a:xfrm>
          <a:prstGeom prst="rect">
            <a:avLst/>
          </a:prstGeom>
        </p:spPr>
      </p:pic>
      <p:pic>
        <p:nvPicPr>
          <p:cNvPr id="32" name="Picture 31" descr="A close up of a sign&#10;&#10;AI-generated content may be incorrect.">
            <a:extLst>
              <a:ext uri="{FF2B5EF4-FFF2-40B4-BE49-F238E27FC236}">
                <a16:creationId xmlns:a16="http://schemas.microsoft.com/office/drawing/2014/main" id="{F18B7E73-A1B1-3087-A8B7-BA8471B0F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1" y="3628349"/>
            <a:ext cx="3004022" cy="14547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711B517-D196-3515-723B-22958B55E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2245" y="3459319"/>
            <a:ext cx="9622135" cy="1644851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36" name="Picture 35" descr="A black and blue text&#10;&#10;AI-generated content may be incorrect.">
            <a:extLst>
              <a:ext uri="{FF2B5EF4-FFF2-40B4-BE49-F238E27FC236}">
                <a16:creationId xmlns:a16="http://schemas.microsoft.com/office/drawing/2014/main" id="{34B74B6F-FEC5-DD3A-B903-99A793D9F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4" y="5728051"/>
            <a:ext cx="10777435" cy="142712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38" name="Picture 37" descr="A close up of a number&#10;&#10;AI-generated content may be incorrect.">
            <a:extLst>
              <a:ext uri="{FF2B5EF4-FFF2-40B4-BE49-F238E27FC236}">
                <a16:creationId xmlns:a16="http://schemas.microsoft.com/office/drawing/2014/main" id="{7637B69D-D3C5-1F0C-BFA8-10B9CF8BB2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312" y="5486410"/>
            <a:ext cx="2750119" cy="1834507"/>
          </a:xfrm>
          <a:prstGeom prst="rect">
            <a:avLst/>
          </a:prstGeom>
        </p:spPr>
      </p:pic>
      <p:pic>
        <p:nvPicPr>
          <p:cNvPr id="40" name="Picture 3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4130D8F-6353-2DCB-5F2D-6B9F67237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7557295"/>
            <a:ext cx="10580553" cy="232271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42" name="Picture 41" descr="A blue and white table with white text&#10;&#10;AI-generated content may be incorrect.">
            <a:extLst>
              <a:ext uri="{FF2B5EF4-FFF2-40B4-BE49-F238E27FC236}">
                <a16:creationId xmlns:a16="http://schemas.microsoft.com/office/drawing/2014/main" id="{B76DE729-EBBA-92F3-3470-3759867AE8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47" y="7767960"/>
            <a:ext cx="2952967" cy="2302313"/>
          </a:xfrm>
          <a:prstGeom prst="rect">
            <a:avLst/>
          </a:prstGeom>
        </p:spPr>
      </p:pic>
      <p:sp>
        <p:nvSpPr>
          <p:cNvPr id="43" name="Arrow: Left 42">
            <a:extLst>
              <a:ext uri="{FF2B5EF4-FFF2-40B4-BE49-F238E27FC236}">
                <a16:creationId xmlns:a16="http://schemas.microsoft.com/office/drawing/2014/main" id="{E7B9803F-5557-CBAB-839E-C64593D85A0D}"/>
              </a:ext>
            </a:extLst>
          </p:cNvPr>
          <p:cNvSpPr/>
          <p:nvPr/>
        </p:nvSpPr>
        <p:spPr>
          <a:xfrm>
            <a:off x="4457700" y="3699562"/>
            <a:ext cx="2362200" cy="127989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3AFBB206-0969-C9B0-15E8-0D0BFE7712F2}"/>
              </a:ext>
            </a:extLst>
          </p:cNvPr>
          <p:cNvSpPr/>
          <p:nvPr/>
        </p:nvSpPr>
        <p:spPr>
          <a:xfrm>
            <a:off x="12187532" y="1503123"/>
            <a:ext cx="1752600" cy="1279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E199FA-38A3-75D7-8A5C-F2853FF6F2A2}"/>
              </a:ext>
            </a:extLst>
          </p:cNvPr>
          <p:cNvSpPr/>
          <p:nvPr/>
        </p:nvSpPr>
        <p:spPr>
          <a:xfrm>
            <a:off x="12420600" y="5719266"/>
            <a:ext cx="1752600" cy="1400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A74B0E89-8D7E-99E5-2DA6-E6EC7E371C80}"/>
              </a:ext>
            </a:extLst>
          </p:cNvPr>
          <p:cNvSpPr/>
          <p:nvPr/>
        </p:nvSpPr>
        <p:spPr>
          <a:xfrm>
            <a:off x="3962400" y="8070739"/>
            <a:ext cx="2362200" cy="127989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6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6EB48-F8E7-4C42-51DB-720CECB2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A43AAA15-944E-6896-B274-CCC649E4B8E5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A90D296-67F8-118B-0E8E-F0FDE8E51FFF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0BA891D-48E1-7392-C481-54E13F0C9193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636DF05-6EE0-98BD-893C-66E49B22BA2D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B0B883D-4296-DDF2-FE05-CDE89D8E2889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BCB55F4-EFCB-DED2-F37D-7D9655F3562C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72DD9BA-EFBC-D865-0E3F-92B58AD3814B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A2713E-C583-B1EA-5338-5ABBBF6C45E9}"/>
              </a:ext>
            </a:extLst>
          </p:cNvPr>
          <p:cNvSpPr txBox="1"/>
          <p:nvPr/>
        </p:nvSpPr>
        <p:spPr>
          <a:xfrm>
            <a:off x="5638800" y="687467"/>
            <a:ext cx="922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SQL Queries &amp; Solutions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A white background with blue and orange text&#10;&#10;AI-generated content may be incorrect.">
            <a:extLst>
              <a:ext uri="{FF2B5EF4-FFF2-40B4-BE49-F238E27FC236}">
                <a16:creationId xmlns:a16="http://schemas.microsoft.com/office/drawing/2014/main" id="{C2B09EC6-99E2-36B1-F563-21ACCFA46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3" y="1807183"/>
            <a:ext cx="10426298" cy="252211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" name="Picture 4" descr="A blue and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6A496959-DEDD-6073-1686-1970D3DC9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1807183"/>
            <a:ext cx="2585613" cy="244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98AF7-4B12-9025-7945-EC5CC72FE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980" y="4989062"/>
            <a:ext cx="10735223" cy="1630812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5FED9A-3EF0-FDB9-6564-3C1C81A65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84910"/>
            <a:ext cx="10179122" cy="2918095"/>
          </a:xfrm>
          <a:prstGeom prst="rect">
            <a:avLst/>
          </a:prstGeom>
        </p:spPr>
      </p:pic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9C1F535-915F-F645-7411-E1D7D632C0C1}"/>
              </a:ext>
            </a:extLst>
          </p:cNvPr>
          <p:cNvSpPr/>
          <p:nvPr/>
        </p:nvSpPr>
        <p:spPr>
          <a:xfrm>
            <a:off x="11344864" y="6803698"/>
            <a:ext cx="2675935" cy="237840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9A66F92-D339-8138-0B46-1B8E13664CC8}"/>
              </a:ext>
            </a:extLst>
          </p:cNvPr>
          <p:cNvSpPr/>
          <p:nvPr/>
        </p:nvSpPr>
        <p:spPr>
          <a:xfrm>
            <a:off x="11582400" y="2178228"/>
            <a:ext cx="2209800" cy="1812854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33009-0019-0B9F-9B6A-BABFB8FE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8F4161E2-B83C-ACDB-0564-B0AB3EFAF13B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410C8A8-E60A-E9BA-A0B4-961D8214B3E2}"/>
              </a:ext>
            </a:extLst>
          </p:cNvPr>
          <p:cNvSpPr txBox="1"/>
          <p:nvPr/>
        </p:nvSpPr>
        <p:spPr>
          <a:xfrm>
            <a:off x="8437733" y="5193886"/>
            <a:ext cx="2608309" cy="50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3990332-FD13-CB81-E1D4-7374DE552BC2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ECC1AE4-640D-743D-89C9-EC66E26C7C1D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4B7A54F-F721-BC41-B1FD-DB44FD55A2EB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031AB2B-2F75-4742-6238-C7FE5F0A08EA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F876E84-D204-5E90-4ADC-BAF723799961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3C3DC0-BBAE-8033-00F1-8E5AF41D23EC}"/>
              </a:ext>
            </a:extLst>
          </p:cNvPr>
          <p:cNvSpPr txBox="1"/>
          <p:nvPr/>
        </p:nvSpPr>
        <p:spPr>
          <a:xfrm>
            <a:off x="5654040" y="182226"/>
            <a:ext cx="9223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SQL Queries &amp; Solutions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Poppins"/>
                <a:cs typeface="Poppins"/>
                <a:sym typeface="Poppins"/>
              </a:rPr>
              <a:t>Intermediate Level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143C66EA-1FD8-1DD4-BE59-2EA68B14E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928179"/>
            <a:ext cx="9448799" cy="196992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" name="Picture 4" descr="A blue and black text on a white background&#10;&#10;AI-generated content may be incorrect.">
            <a:extLst>
              <a:ext uri="{FF2B5EF4-FFF2-40B4-BE49-F238E27FC236}">
                <a16:creationId xmlns:a16="http://schemas.microsoft.com/office/drawing/2014/main" id="{C6C354B3-66C2-9106-21C1-428AC2D80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81" y="1838417"/>
            <a:ext cx="2686425" cy="1459424"/>
          </a:xfrm>
          <a:prstGeom prst="rect">
            <a:avLst/>
          </a:prstGeom>
        </p:spPr>
      </p:pic>
      <p:pic>
        <p:nvPicPr>
          <p:cNvPr id="7" name="Picture 6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F4254BC6-F857-3B6D-6ACE-226CDC833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154" y="4168783"/>
            <a:ext cx="7408414" cy="1568688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9" name="Picture 18" descr="A blue and white table with numbers&#10;&#10;AI-generated content may be incorrect.">
            <a:extLst>
              <a:ext uri="{FF2B5EF4-FFF2-40B4-BE49-F238E27FC236}">
                <a16:creationId xmlns:a16="http://schemas.microsoft.com/office/drawing/2014/main" id="{1EC1C2C6-748F-7C04-7FF6-E1FCA6B58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86" y="4038631"/>
            <a:ext cx="2429214" cy="1887897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BDF6DA53-0A68-AB5E-065C-4ED17A3F1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57" y="6067055"/>
            <a:ext cx="10265485" cy="1838582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24" name="Picture 23" descr="A blue and white rectangular box with numbers&#10;&#10;AI-generated content may be incorrect.">
            <a:extLst>
              <a:ext uri="{FF2B5EF4-FFF2-40B4-BE49-F238E27FC236}">
                <a16:creationId xmlns:a16="http://schemas.microsoft.com/office/drawing/2014/main" id="{E6792455-CC9D-8E63-58B5-CFF607082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975" y="6342160"/>
            <a:ext cx="2608835" cy="1243078"/>
          </a:xfrm>
          <a:prstGeom prst="rect">
            <a:avLst/>
          </a:prstGeom>
        </p:spPr>
      </p:pic>
      <p:pic>
        <p:nvPicPr>
          <p:cNvPr id="26" name="Picture 2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35F92FA-8D5C-9646-04B1-CDBB5C2E5C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09" y="7901691"/>
            <a:ext cx="5831299" cy="213387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28" name="Picture 27" descr="A blue and white box with black text&#10;&#10;AI-generated content may be incorrect.">
            <a:extLst>
              <a:ext uri="{FF2B5EF4-FFF2-40B4-BE49-F238E27FC236}">
                <a16:creationId xmlns:a16="http://schemas.microsoft.com/office/drawing/2014/main" id="{38AE0429-C785-5358-FDF4-49351CC47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17" y="8295773"/>
            <a:ext cx="5618734" cy="1786434"/>
          </a:xfrm>
          <a:prstGeom prst="rect">
            <a:avLst/>
          </a:prstGeom>
        </p:spPr>
      </p:pic>
      <p:sp>
        <p:nvSpPr>
          <p:cNvPr id="33" name="Arrow: Left 32">
            <a:extLst>
              <a:ext uri="{FF2B5EF4-FFF2-40B4-BE49-F238E27FC236}">
                <a16:creationId xmlns:a16="http://schemas.microsoft.com/office/drawing/2014/main" id="{4FB612EC-3541-E4CD-37EF-AFE51401345E}"/>
              </a:ext>
            </a:extLst>
          </p:cNvPr>
          <p:cNvSpPr/>
          <p:nvPr/>
        </p:nvSpPr>
        <p:spPr>
          <a:xfrm>
            <a:off x="6627121" y="4170660"/>
            <a:ext cx="2362200" cy="127989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8BE9AB3-3904-5F37-7798-21AB267BBAAE}"/>
              </a:ext>
            </a:extLst>
          </p:cNvPr>
          <p:cNvSpPr/>
          <p:nvPr/>
        </p:nvSpPr>
        <p:spPr>
          <a:xfrm>
            <a:off x="11046042" y="1928180"/>
            <a:ext cx="1752600" cy="1279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1B45BCE9-8344-4D70-E8A9-DE2D27D1B184}"/>
              </a:ext>
            </a:extLst>
          </p:cNvPr>
          <p:cNvSpPr/>
          <p:nvPr/>
        </p:nvSpPr>
        <p:spPr>
          <a:xfrm>
            <a:off x="7379687" y="8486031"/>
            <a:ext cx="2362200" cy="127989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A79DA64-6A8A-9C71-75CF-24728B8710A6}"/>
              </a:ext>
            </a:extLst>
          </p:cNvPr>
          <p:cNvSpPr/>
          <p:nvPr/>
        </p:nvSpPr>
        <p:spPr>
          <a:xfrm>
            <a:off x="11344865" y="6285149"/>
            <a:ext cx="1752600" cy="1279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1765</Words>
  <Application>Microsoft Office PowerPoint</Application>
  <PresentationFormat>Custom</PresentationFormat>
  <Paragraphs>207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Calibri</vt:lpstr>
      <vt:lpstr>Poppins Bold</vt:lpstr>
      <vt:lpstr>Aptos</vt:lpstr>
      <vt:lpstr>Canva Sans Bold Italics</vt:lpstr>
      <vt:lpstr>Canva Sans Bold</vt:lpstr>
      <vt:lpstr>Canva Sans</vt:lpstr>
      <vt:lpstr>Poppins</vt:lpstr>
      <vt:lpstr>Arial Unicode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konnidevi</dc:creator>
  <cp:lastModifiedBy>konni devi</cp:lastModifiedBy>
  <cp:revision>7</cp:revision>
  <dcterms:created xsi:type="dcterms:W3CDTF">2006-08-16T00:00:00Z</dcterms:created>
  <dcterms:modified xsi:type="dcterms:W3CDTF">2025-02-22T07:13:48Z</dcterms:modified>
  <dc:identifier>DAGd4dElOz8</dc:identifier>
</cp:coreProperties>
</file>